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94757" autoAdjust="0"/>
  </p:normalViewPr>
  <p:slideViewPr>
    <p:cSldViewPr snapToGrid="0" snapToObjects="1">
      <p:cViewPr varScale="1">
        <p:scale>
          <a:sx n="80" d="100"/>
          <a:sy n="80" d="100"/>
        </p:scale>
        <p:origin x="989"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3/30/2025</a:t>
            </a:fld>
            <a:endParaRPr lang="en-US" dirty="0"/>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dirty="0"/>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3/30/2025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dirty="0"/>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dirty="0"/>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dirty="0"/>
          </a:p>
        </p:txBody>
      </p:sp>
    </p:spTree>
    <p:extLst>
      <p:ext uri="{BB962C8B-B14F-4D97-AF65-F5344CB8AC3E}">
        <p14:creationId xmlns:p14="http://schemas.microsoft.com/office/powerpoint/2010/main" val="1117689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dirty="0"/>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dirty="0"/>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3/30/2025</a:t>
            </a:fld>
            <a:endParaRPr lang="en-US" dirty="0"/>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3/30/2025</a:t>
            </a:fld>
            <a:endParaRPr lang="en-US" dirty="0"/>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3/30/2025</a:t>
            </a:fld>
            <a:endParaRPr lang="en-US" dirty="0"/>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3/30/2025</a:t>
            </a:fld>
            <a:endParaRPr lang="en-US" dirty="0"/>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3/30/2025</a:t>
            </a:fld>
            <a:endParaRPr lang="en-US" dirty="0"/>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3/30/2025</a:t>
            </a:fld>
            <a:endParaRPr lang="en-US" dirty="0"/>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3/30/2025</a:t>
            </a:fld>
            <a:endParaRPr lang="en-US" dirty="0"/>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3/30/2025</a:t>
            </a:fld>
            <a:endParaRPr lang="en-US" dirty="0"/>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3/30/2025</a:t>
            </a:fld>
            <a:endParaRPr lang="en-US" dirty="0"/>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3/30/2025</a:t>
            </a:fld>
            <a:endParaRPr lang="en-US" dirty="0"/>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dirty="0"/>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Yashasvidasi/DataAnalysisCapstone/blob/main/edadataviz.ipynb" TargetMode="Externa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github.com/Yashasvidasi/DataAnalysisCapstone/blob/main/jupyter-labs-eda-sql-coursera_sqllite.ipynb" TargetMode="Externa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github.com/Yashasvidasi/DataAnalysisCapstone/blob/main/lab_jupyter_launch_site_location.ipynb" TargetMode="Externa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Yashasvidasi/DataAnalysisCapstone/blob/main/spacex-dash-app.py"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Yashasvidasi/DataAnalysisCapstone/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Yashasvidasi/DataAnalysisCapstone"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api.spacexdata.com/v4/core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Yashasvidasi/DataAnalysisCapstone/blob/main/jupyter-labs-spacex-data-collection-api.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Yashasvidasi/DataAnalysisCapstone/blob/main/jupyter-labs-web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Dasi Yashasvi</a:t>
            </a:r>
          </a:p>
          <a:p>
            <a:r>
              <a:rPr lang="en-US" dirty="0">
                <a:solidFill>
                  <a:schemeClr val="bg2"/>
                </a:solidFill>
                <a:latin typeface="Abadi" panose="020B0604020104020204" pitchFamily="34" charset="0"/>
                <a:ea typeface="SF Pro" pitchFamily="2" charset="0"/>
                <a:cs typeface="SF Pro" pitchFamily="2" charset="0"/>
              </a:rPr>
              <a:t>29-03-2025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DABA6A00-C9A4-B384-7C65-D05C095BE64B}"/>
              </a:ext>
            </a:extLst>
          </p:cNvPr>
          <p:cNvPicPr>
            <a:picLocks noChangeAspect="1"/>
          </p:cNvPicPr>
          <p:nvPr/>
        </p:nvPicPr>
        <p:blipFill>
          <a:blip r:embed="rId3"/>
          <a:stretch>
            <a:fillRect/>
          </a:stretch>
        </p:blipFill>
        <p:spPr>
          <a:xfrm>
            <a:off x="1833698" y="1340158"/>
            <a:ext cx="7763958" cy="2400635"/>
          </a:xfrm>
          <a:prstGeom prst="rect">
            <a:avLst/>
          </a:prstGeom>
        </p:spPr>
      </p:pic>
      <p:sp>
        <p:nvSpPr>
          <p:cNvPr id="10" name="TextBox 9">
            <a:extLst>
              <a:ext uri="{FF2B5EF4-FFF2-40B4-BE49-F238E27FC236}">
                <a16:creationId xmlns:a16="http://schemas.microsoft.com/office/drawing/2014/main" id="{AB364A4A-A765-72D8-FE79-5E5257E4605A}"/>
              </a:ext>
            </a:extLst>
          </p:cNvPr>
          <p:cNvSpPr txBox="1"/>
          <p:nvPr/>
        </p:nvSpPr>
        <p:spPr>
          <a:xfrm>
            <a:off x="1030508" y="4001294"/>
            <a:ext cx="9994605" cy="2246769"/>
          </a:xfrm>
          <a:prstGeom prst="rect">
            <a:avLst/>
          </a:prstGeom>
          <a:noFill/>
        </p:spPr>
        <p:txBody>
          <a:bodyPr wrap="square">
            <a:spAutoFit/>
          </a:bodyPr>
          <a:lstStyle/>
          <a:p>
            <a:r>
              <a:rPr lang="en-US" sz="2000" dirty="0">
                <a:latin typeface="Abadi" panose="020B0604020104020204" pitchFamily="34" charset="0"/>
              </a:rPr>
              <a:t>Selecting only Falcon 9 boosters and storing them in a new Data Frame called df_9.</a:t>
            </a:r>
          </a:p>
          <a:p>
            <a:endParaRPr lang="en-US" sz="2000" dirty="0">
              <a:latin typeface="Abadi" panose="020B0604020104020204" pitchFamily="34" charset="0"/>
            </a:endParaRPr>
          </a:p>
          <a:p>
            <a:r>
              <a:rPr lang="en-US" sz="2000" dirty="0">
                <a:latin typeface="Abadi" panose="020B0604020104020204" pitchFamily="34" charset="0"/>
              </a:rPr>
              <a:t>Reassigning flight numbers for the Falcon 9 boosters, to ensure a sequential numbering system starting from 1.</a:t>
            </a:r>
          </a:p>
          <a:p>
            <a:endParaRPr lang="en-US" sz="2000" dirty="0">
              <a:latin typeface="Abadi" panose="020B0604020104020204" pitchFamily="34" charset="0"/>
            </a:endParaRPr>
          </a:p>
          <a:p>
            <a:r>
              <a:rPr lang="en-US" sz="2000" dirty="0">
                <a:latin typeface="Abadi" panose="020B0604020104020204" pitchFamily="34" charset="0"/>
              </a:rPr>
              <a:t>Replacing any 26 null values in the 'PayloadMass' column with the mean payload mass, ensuring there are no missing values for this attribute.</a:t>
            </a:r>
            <a:endParaRPr lang="en-IN" sz="2000" dirty="0">
              <a:latin typeface="Abadi" panose="020B0604020104020204" pitchFamily="34" charset="0"/>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E0AA05B6-AA79-B45D-D0FD-748C1A95465E}"/>
              </a:ext>
            </a:extLst>
          </p:cNvPr>
          <p:cNvPicPr>
            <a:picLocks noChangeAspect="1"/>
          </p:cNvPicPr>
          <p:nvPr/>
        </p:nvPicPr>
        <p:blipFill>
          <a:blip r:embed="rId3"/>
          <a:stretch>
            <a:fillRect/>
          </a:stretch>
        </p:blipFill>
        <p:spPr>
          <a:xfrm>
            <a:off x="586451" y="1442964"/>
            <a:ext cx="5130493" cy="3103999"/>
          </a:xfrm>
          <a:prstGeom prst="rect">
            <a:avLst/>
          </a:prstGeom>
        </p:spPr>
      </p:pic>
      <p:pic>
        <p:nvPicPr>
          <p:cNvPr id="11" name="Picture 10">
            <a:extLst>
              <a:ext uri="{FF2B5EF4-FFF2-40B4-BE49-F238E27FC236}">
                <a16:creationId xmlns:a16="http://schemas.microsoft.com/office/drawing/2014/main" id="{D133E74E-CE84-2F6D-39EE-44B443E260DD}"/>
              </a:ext>
            </a:extLst>
          </p:cNvPr>
          <p:cNvPicPr>
            <a:picLocks noChangeAspect="1"/>
          </p:cNvPicPr>
          <p:nvPr/>
        </p:nvPicPr>
        <p:blipFill>
          <a:blip r:embed="rId4"/>
          <a:stretch>
            <a:fillRect/>
          </a:stretch>
        </p:blipFill>
        <p:spPr>
          <a:xfrm>
            <a:off x="6014361" y="1442964"/>
            <a:ext cx="5087690" cy="3103999"/>
          </a:xfrm>
          <a:prstGeom prst="rect">
            <a:avLst/>
          </a:prstGeom>
        </p:spPr>
      </p:pic>
      <p:sp>
        <p:nvSpPr>
          <p:cNvPr id="12" name="TextBox 11">
            <a:extLst>
              <a:ext uri="{FF2B5EF4-FFF2-40B4-BE49-F238E27FC236}">
                <a16:creationId xmlns:a16="http://schemas.microsoft.com/office/drawing/2014/main" id="{C7527437-A8D3-384F-CDFB-639C95BBB641}"/>
              </a:ext>
            </a:extLst>
          </p:cNvPr>
          <p:cNvSpPr txBox="1"/>
          <p:nvPr/>
        </p:nvSpPr>
        <p:spPr>
          <a:xfrm>
            <a:off x="586451" y="4657322"/>
            <a:ext cx="10515600" cy="1754326"/>
          </a:xfrm>
          <a:prstGeom prst="rect">
            <a:avLst/>
          </a:prstGeom>
          <a:noFill/>
        </p:spPr>
        <p:txBody>
          <a:bodyPr wrap="square" rtlCol="0">
            <a:spAutoFit/>
          </a:bodyPr>
          <a:lstStyle/>
          <a:p>
            <a:pPr algn="just"/>
            <a:r>
              <a:rPr lang="en-US" dirty="0">
                <a:latin typeface="Abadi" panose="020B0604020104020204" pitchFamily="34" charset="0"/>
              </a:rPr>
              <a:t>SSO, HEO, GEO, ES-L1 were mostly successful but HEO, GEO, ES-L1 saw only 1 mission which was a success, so we can’t say for sure they are reason for success of launch, in that rate SSO saw success 5 out of 5 times being a better indicator. In the LEO, VLEO orbit, success seems to be related to the number of flights. Conversely, in the GTO orbit, there appears to be no relationship between flight number and success. Lastly SO saw only 1 mission which was a failure so we can’t say for sure SO is reason for failure of launch.</a:t>
            </a:r>
            <a:endParaRPr lang="en-IN" dirty="0">
              <a:latin typeface="Abadi" panose="020B0604020104020204" pitchFamily="34" charset="0"/>
            </a:endParaRPr>
          </a:p>
        </p:txBody>
      </p:sp>
      <p:sp>
        <p:nvSpPr>
          <p:cNvPr id="13" name="TextBox 12">
            <a:extLst>
              <a:ext uri="{FF2B5EF4-FFF2-40B4-BE49-F238E27FC236}">
                <a16:creationId xmlns:a16="http://schemas.microsoft.com/office/drawing/2014/main" id="{AA9852C6-F559-3B72-75D9-9E35DEC696F3}"/>
              </a:ext>
            </a:extLst>
          </p:cNvPr>
          <p:cNvSpPr txBox="1"/>
          <p:nvPr/>
        </p:nvSpPr>
        <p:spPr>
          <a:xfrm>
            <a:off x="0" y="6427211"/>
            <a:ext cx="12191999" cy="369332"/>
          </a:xfrm>
          <a:prstGeom prst="rect">
            <a:avLst/>
          </a:prstGeom>
          <a:noFill/>
        </p:spPr>
        <p:txBody>
          <a:bodyPr wrap="square" rtlCol="0">
            <a:spAutoFit/>
          </a:bodyPr>
          <a:lstStyle/>
          <a:p>
            <a:r>
              <a:rPr lang="en-US" dirty="0"/>
              <a:t>Github link:</a:t>
            </a:r>
            <a:r>
              <a:rPr lang="en-IN" dirty="0">
                <a:hlinkClick r:id="rId5"/>
              </a:rPr>
              <a:t> DataAnalysisCapstone/edadataviz.ipynb at main · Yashasvidasi/DataAnalysisCapstone</a:t>
            </a:r>
            <a:r>
              <a:rPr lang="en-US" dirty="0"/>
              <a:t> </a:t>
            </a:r>
            <a:endParaRPr lang="en-IN"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6" name="Picture 5">
            <a:extLst>
              <a:ext uri="{FF2B5EF4-FFF2-40B4-BE49-F238E27FC236}">
                <a16:creationId xmlns:a16="http://schemas.microsoft.com/office/drawing/2014/main" id="{33AE20A0-1BBA-47AA-B46A-76603A6E344F}"/>
              </a:ext>
            </a:extLst>
          </p:cNvPr>
          <p:cNvPicPr>
            <a:picLocks noChangeAspect="1"/>
          </p:cNvPicPr>
          <p:nvPr/>
        </p:nvPicPr>
        <p:blipFill>
          <a:blip r:embed="rId3"/>
          <a:stretch>
            <a:fillRect/>
          </a:stretch>
        </p:blipFill>
        <p:spPr>
          <a:xfrm>
            <a:off x="6686186" y="1423042"/>
            <a:ext cx="4509897" cy="2416645"/>
          </a:xfrm>
          <a:prstGeom prst="rect">
            <a:avLst/>
          </a:prstGeom>
        </p:spPr>
      </p:pic>
      <p:pic>
        <p:nvPicPr>
          <p:cNvPr id="8" name="Picture 7">
            <a:extLst>
              <a:ext uri="{FF2B5EF4-FFF2-40B4-BE49-F238E27FC236}">
                <a16:creationId xmlns:a16="http://schemas.microsoft.com/office/drawing/2014/main" id="{A0DC5C05-D637-5B2B-1384-79B950B02AFF}"/>
              </a:ext>
            </a:extLst>
          </p:cNvPr>
          <p:cNvPicPr>
            <a:picLocks noChangeAspect="1"/>
          </p:cNvPicPr>
          <p:nvPr/>
        </p:nvPicPr>
        <p:blipFill>
          <a:blip r:embed="rId4"/>
          <a:stretch>
            <a:fillRect/>
          </a:stretch>
        </p:blipFill>
        <p:spPr>
          <a:xfrm>
            <a:off x="802140" y="1423042"/>
            <a:ext cx="5049777" cy="1775140"/>
          </a:xfrm>
          <a:prstGeom prst="rect">
            <a:avLst/>
          </a:prstGeom>
        </p:spPr>
      </p:pic>
      <p:pic>
        <p:nvPicPr>
          <p:cNvPr id="12" name="Picture 11">
            <a:extLst>
              <a:ext uri="{FF2B5EF4-FFF2-40B4-BE49-F238E27FC236}">
                <a16:creationId xmlns:a16="http://schemas.microsoft.com/office/drawing/2014/main" id="{D0C69C2F-E57D-A3F6-EF36-72E12D950FFD}"/>
              </a:ext>
            </a:extLst>
          </p:cNvPr>
          <p:cNvPicPr>
            <a:picLocks noChangeAspect="1"/>
          </p:cNvPicPr>
          <p:nvPr/>
        </p:nvPicPr>
        <p:blipFill>
          <a:blip r:embed="rId5"/>
          <a:stretch>
            <a:fillRect/>
          </a:stretch>
        </p:blipFill>
        <p:spPr>
          <a:xfrm>
            <a:off x="383430" y="3265330"/>
            <a:ext cx="5887198" cy="2961062"/>
          </a:xfrm>
          <a:prstGeom prst="rect">
            <a:avLst/>
          </a:prstGeom>
        </p:spPr>
      </p:pic>
      <p:sp>
        <p:nvSpPr>
          <p:cNvPr id="13" name="TextBox 12">
            <a:extLst>
              <a:ext uri="{FF2B5EF4-FFF2-40B4-BE49-F238E27FC236}">
                <a16:creationId xmlns:a16="http://schemas.microsoft.com/office/drawing/2014/main" id="{4B805D72-4E27-6732-AA50-B5D8AD66DC49}"/>
              </a:ext>
            </a:extLst>
          </p:cNvPr>
          <p:cNvSpPr txBox="1"/>
          <p:nvPr/>
        </p:nvSpPr>
        <p:spPr>
          <a:xfrm>
            <a:off x="0" y="6319350"/>
            <a:ext cx="12191999" cy="369332"/>
          </a:xfrm>
          <a:prstGeom prst="rect">
            <a:avLst/>
          </a:prstGeom>
          <a:noFill/>
        </p:spPr>
        <p:txBody>
          <a:bodyPr wrap="square" rtlCol="0">
            <a:spAutoFit/>
          </a:bodyPr>
          <a:lstStyle/>
          <a:p>
            <a:r>
              <a:rPr lang="en-US" dirty="0"/>
              <a:t>Github link: </a:t>
            </a:r>
            <a:r>
              <a:rPr lang="en-IN" dirty="0">
                <a:hlinkClick r:id="rId6"/>
              </a:rPr>
              <a:t>DataAnalysisCapstone/jupyter-labs-eda-sql-coursera_sqllite.ipynb at main · Yashasvidasi/DataAnalysisCapstone</a:t>
            </a:r>
            <a:endParaRPr lang="en-IN" dirty="0"/>
          </a:p>
        </p:txBody>
      </p:sp>
      <p:sp>
        <p:nvSpPr>
          <p:cNvPr id="14" name="TextBox 13">
            <a:extLst>
              <a:ext uri="{FF2B5EF4-FFF2-40B4-BE49-F238E27FC236}">
                <a16:creationId xmlns:a16="http://schemas.microsoft.com/office/drawing/2014/main" id="{D21E87EA-B9C0-8DFE-5341-0C949A0963CD}"/>
              </a:ext>
            </a:extLst>
          </p:cNvPr>
          <p:cNvSpPr txBox="1"/>
          <p:nvPr/>
        </p:nvSpPr>
        <p:spPr>
          <a:xfrm>
            <a:off x="6611211" y="4209019"/>
            <a:ext cx="4674400" cy="1200329"/>
          </a:xfrm>
          <a:prstGeom prst="rect">
            <a:avLst/>
          </a:prstGeom>
          <a:noFill/>
        </p:spPr>
        <p:txBody>
          <a:bodyPr wrap="square" rtlCol="0">
            <a:spAutoFit/>
          </a:bodyPr>
          <a:lstStyle/>
          <a:p>
            <a:r>
              <a:rPr lang="en-US" dirty="0">
                <a:latin typeface="Abadi" panose="020B0604020104020204" pitchFamily="34" charset="0"/>
              </a:rPr>
              <a:t>Finding the average mass for spaceX missions, Failure and success of landings count, unique launch sites to get a better scope of the data we are dealing with.</a:t>
            </a:r>
            <a:endParaRPr lang="en-IN" dirty="0">
              <a:latin typeface="Abadi" panose="020B0604020104020204" pitchFamily="34" charset="0"/>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6" name="Picture 5">
            <a:extLst>
              <a:ext uri="{FF2B5EF4-FFF2-40B4-BE49-F238E27FC236}">
                <a16:creationId xmlns:a16="http://schemas.microsoft.com/office/drawing/2014/main" id="{890F7254-ED9A-800F-2AF5-4176C9E20C26}"/>
              </a:ext>
            </a:extLst>
          </p:cNvPr>
          <p:cNvPicPr>
            <a:picLocks noChangeAspect="1"/>
          </p:cNvPicPr>
          <p:nvPr/>
        </p:nvPicPr>
        <p:blipFill>
          <a:blip r:embed="rId3"/>
          <a:stretch>
            <a:fillRect/>
          </a:stretch>
        </p:blipFill>
        <p:spPr>
          <a:xfrm>
            <a:off x="460756" y="1509823"/>
            <a:ext cx="3636226" cy="2517224"/>
          </a:xfrm>
          <a:prstGeom prst="rect">
            <a:avLst/>
          </a:prstGeom>
        </p:spPr>
      </p:pic>
      <p:pic>
        <p:nvPicPr>
          <p:cNvPr id="8" name="Picture 7">
            <a:extLst>
              <a:ext uri="{FF2B5EF4-FFF2-40B4-BE49-F238E27FC236}">
                <a16:creationId xmlns:a16="http://schemas.microsoft.com/office/drawing/2014/main" id="{2D1EB750-EF0E-AE1D-12D9-2B2513B47707}"/>
              </a:ext>
            </a:extLst>
          </p:cNvPr>
          <p:cNvPicPr>
            <a:picLocks noChangeAspect="1"/>
          </p:cNvPicPr>
          <p:nvPr/>
        </p:nvPicPr>
        <p:blipFill>
          <a:blip r:embed="rId4"/>
          <a:stretch>
            <a:fillRect/>
          </a:stretch>
        </p:blipFill>
        <p:spPr>
          <a:xfrm>
            <a:off x="460756" y="4140886"/>
            <a:ext cx="3636226" cy="2450737"/>
          </a:xfrm>
          <a:prstGeom prst="rect">
            <a:avLst/>
          </a:prstGeom>
        </p:spPr>
      </p:pic>
      <p:pic>
        <p:nvPicPr>
          <p:cNvPr id="11" name="Picture 10">
            <a:extLst>
              <a:ext uri="{FF2B5EF4-FFF2-40B4-BE49-F238E27FC236}">
                <a16:creationId xmlns:a16="http://schemas.microsoft.com/office/drawing/2014/main" id="{97DBAD4C-4419-7BD3-C65F-7F21B50B3127}"/>
              </a:ext>
            </a:extLst>
          </p:cNvPr>
          <p:cNvPicPr>
            <a:picLocks noChangeAspect="1"/>
          </p:cNvPicPr>
          <p:nvPr/>
        </p:nvPicPr>
        <p:blipFill>
          <a:blip r:embed="rId5"/>
          <a:stretch>
            <a:fillRect/>
          </a:stretch>
        </p:blipFill>
        <p:spPr>
          <a:xfrm>
            <a:off x="4434235" y="1509823"/>
            <a:ext cx="7023737" cy="2881050"/>
          </a:xfrm>
          <a:prstGeom prst="rect">
            <a:avLst/>
          </a:prstGeom>
        </p:spPr>
      </p:pic>
      <p:sp>
        <p:nvSpPr>
          <p:cNvPr id="12" name="TextBox 11">
            <a:extLst>
              <a:ext uri="{FF2B5EF4-FFF2-40B4-BE49-F238E27FC236}">
                <a16:creationId xmlns:a16="http://schemas.microsoft.com/office/drawing/2014/main" id="{8D0CE576-2F14-FF10-3B5A-A18B9B8CADCE}"/>
              </a:ext>
            </a:extLst>
          </p:cNvPr>
          <p:cNvSpPr txBox="1"/>
          <p:nvPr/>
        </p:nvSpPr>
        <p:spPr>
          <a:xfrm>
            <a:off x="4474426" y="4560298"/>
            <a:ext cx="6983546" cy="1938992"/>
          </a:xfrm>
          <a:prstGeom prst="rect">
            <a:avLst/>
          </a:prstGeom>
          <a:noFill/>
        </p:spPr>
        <p:txBody>
          <a:bodyPr wrap="square" rtlCol="0">
            <a:spAutoFit/>
          </a:bodyPr>
          <a:lstStyle/>
          <a:p>
            <a:r>
              <a:rPr lang="en-US" dirty="0">
                <a:latin typeface="Abadi" panose="020B0604020104020204" pitchFamily="34" charset="0"/>
              </a:rPr>
              <a:t>If a launch was successful `(class=1)`, then we use a green marker and if a launch was failed, we use a red marker `(class=0)`. Geolocation helps us to visualize the real-world location and the though process of selecting the location for building a launch pad</a:t>
            </a:r>
          </a:p>
          <a:p>
            <a:endParaRPr lang="en-IN" sz="800" dirty="0"/>
          </a:p>
          <a:p>
            <a:r>
              <a:rPr lang="en-IN" dirty="0"/>
              <a:t>Github: </a:t>
            </a:r>
            <a:r>
              <a:rPr lang="en-IN" dirty="0">
                <a:hlinkClick r:id="rId6"/>
              </a:rPr>
              <a:t>DataAnalysisCapstone/lab_jupyter_launch_site_location.ipynb at main · Yashasvidasi/DataAnalysisCapstone</a:t>
            </a:r>
            <a:endParaRPr lang="en-IN"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
        <p:nvSpPr>
          <p:cNvPr id="7" name="TextBox 6">
            <a:extLst>
              <a:ext uri="{FF2B5EF4-FFF2-40B4-BE49-F238E27FC236}">
                <a16:creationId xmlns:a16="http://schemas.microsoft.com/office/drawing/2014/main" id="{3434EC00-DB8C-C32D-7AD0-5BCA9F5DD85C}"/>
              </a:ext>
            </a:extLst>
          </p:cNvPr>
          <p:cNvSpPr txBox="1"/>
          <p:nvPr/>
        </p:nvSpPr>
        <p:spPr>
          <a:xfrm>
            <a:off x="734028" y="1440712"/>
            <a:ext cx="10403108" cy="4508927"/>
          </a:xfrm>
          <a:prstGeom prst="rect">
            <a:avLst/>
          </a:prstGeom>
          <a:noFill/>
        </p:spPr>
        <p:txBody>
          <a:bodyPr wrap="square" rtlCol="0">
            <a:spAutoFit/>
          </a:bodyPr>
          <a:lstStyle/>
          <a:p>
            <a:r>
              <a:rPr lang="en-US" sz="2400" dirty="0">
                <a:latin typeface="Abadi" panose="020B0604020104020204" pitchFamily="34" charset="0"/>
              </a:rPr>
              <a:t>I have used :</a:t>
            </a:r>
          </a:p>
          <a:p>
            <a:endParaRPr lang="en-US" sz="1000" dirty="0">
              <a:latin typeface="Abadi" panose="020B0604020104020204" pitchFamily="34" charset="0"/>
            </a:endParaRPr>
          </a:p>
          <a:p>
            <a:pPr marL="342900" indent="-342900">
              <a:buFont typeface="Arial" panose="020B0604020202020204" pitchFamily="34" charset="0"/>
              <a:buChar char="•"/>
            </a:pPr>
            <a:r>
              <a:rPr lang="en-US" sz="2400" dirty="0">
                <a:latin typeface="Abadi" panose="020B0604020104020204" pitchFamily="34" charset="0"/>
              </a:rPr>
              <a:t>Total successful launch ratios for each site</a:t>
            </a:r>
          </a:p>
          <a:p>
            <a:pPr marL="342900" indent="-342900">
              <a:buFont typeface="Arial" panose="020B0604020202020204" pitchFamily="34" charset="0"/>
              <a:buChar char="•"/>
            </a:pPr>
            <a:r>
              <a:rPr lang="en-US" sz="2400" dirty="0">
                <a:latin typeface="Abadi" panose="020B0604020104020204" pitchFamily="34" charset="0"/>
              </a:rPr>
              <a:t>Success vs failure ratios for each site</a:t>
            </a:r>
          </a:p>
          <a:p>
            <a:pPr marL="342900" indent="-342900">
              <a:buFont typeface="Arial" panose="020B0604020202020204" pitchFamily="34" charset="0"/>
              <a:buChar char="•"/>
            </a:pPr>
            <a:r>
              <a:rPr lang="en-US" sz="2400" dirty="0">
                <a:latin typeface="Abadi" panose="020B0604020104020204" pitchFamily="34" charset="0"/>
              </a:rPr>
              <a:t>Payload vs success for each site for variable ranges</a:t>
            </a:r>
          </a:p>
          <a:p>
            <a:endParaRPr lang="en-US" sz="1100" dirty="0">
              <a:latin typeface="Abadi" panose="020B0604020104020204" pitchFamily="34" charset="0"/>
            </a:endParaRPr>
          </a:p>
          <a:p>
            <a:r>
              <a:rPr lang="en-US" sz="2400" dirty="0">
                <a:latin typeface="Abadi" panose="020B0604020104020204" pitchFamily="34" charset="0"/>
              </a:rPr>
              <a:t>Analyzing </a:t>
            </a:r>
            <a:r>
              <a:rPr lang="en-US" sz="2400" b="1" dirty="0">
                <a:latin typeface="Abadi" panose="020B0604020104020204" pitchFamily="34" charset="0"/>
              </a:rPr>
              <a:t>total successful launch ratios</a:t>
            </a:r>
            <a:r>
              <a:rPr lang="en-US" sz="2400" dirty="0">
                <a:latin typeface="Abadi" panose="020B0604020104020204" pitchFamily="34" charset="0"/>
              </a:rPr>
              <a:t> helps identify the most reliable sites, ensuring efficient resource allocation and improved launch strategies. Comparing </a:t>
            </a:r>
            <a:r>
              <a:rPr lang="en-US" sz="2400" b="1" dirty="0">
                <a:latin typeface="Abadi" panose="020B0604020104020204" pitchFamily="34" charset="0"/>
              </a:rPr>
              <a:t>success vs. failure ratios</a:t>
            </a:r>
            <a:r>
              <a:rPr lang="en-US" sz="2400" dirty="0">
                <a:latin typeface="Abadi" panose="020B0604020104020204" pitchFamily="34" charset="0"/>
              </a:rPr>
              <a:t> highlights potential risks, allowing for better failure mitigation and site optimization. Examining </a:t>
            </a:r>
            <a:r>
              <a:rPr lang="en-US" sz="2400" b="1" dirty="0">
                <a:latin typeface="Abadi" panose="020B0604020104020204" pitchFamily="34" charset="0"/>
              </a:rPr>
              <a:t>payload vs. success rates</a:t>
            </a:r>
            <a:r>
              <a:rPr lang="en-US" sz="2400" dirty="0">
                <a:latin typeface="Abadi" panose="020B0604020104020204" pitchFamily="34" charset="0"/>
              </a:rPr>
              <a:t> reveals site-specific capabilities, ensuring the right locations are chosen for different payload ranges. Together, these analyses enhance decision-making, improve reliability, and optimize future space missions.</a:t>
            </a:r>
            <a:endParaRPr lang="en-IN" sz="2400" dirty="0">
              <a:latin typeface="Abadi" panose="020B0604020104020204" pitchFamily="34" charset="0"/>
            </a:endParaRPr>
          </a:p>
        </p:txBody>
      </p:sp>
      <p:sp>
        <p:nvSpPr>
          <p:cNvPr id="2" name="TextBox 1">
            <a:extLst>
              <a:ext uri="{FF2B5EF4-FFF2-40B4-BE49-F238E27FC236}">
                <a16:creationId xmlns:a16="http://schemas.microsoft.com/office/drawing/2014/main" id="{8D31F0CA-C354-36F8-2736-6A4F0A5FF278}"/>
              </a:ext>
            </a:extLst>
          </p:cNvPr>
          <p:cNvSpPr txBox="1"/>
          <p:nvPr/>
        </p:nvSpPr>
        <p:spPr>
          <a:xfrm>
            <a:off x="0" y="6311968"/>
            <a:ext cx="12192000" cy="646331"/>
          </a:xfrm>
          <a:prstGeom prst="rect">
            <a:avLst/>
          </a:prstGeom>
          <a:noFill/>
        </p:spPr>
        <p:txBody>
          <a:bodyPr wrap="square" rtlCol="0">
            <a:spAutoFit/>
          </a:bodyPr>
          <a:lstStyle/>
          <a:p>
            <a:r>
              <a:rPr lang="en-US" dirty="0"/>
              <a:t>Github link: </a:t>
            </a:r>
            <a:r>
              <a:rPr lang="en-IN" dirty="0">
                <a:hlinkClick r:id="rId4"/>
              </a:rPr>
              <a:t>DataAnalysisCapstone/spacex-dash-app.py at main · Yashasvidasi/DataAnalysisCapstone</a:t>
            </a:r>
            <a:endParaRPr lang="en-IN" dirty="0"/>
          </a:p>
          <a:p>
            <a:endParaRPr lang="en-IN"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3B55D7A7-2FFD-75A4-20C2-C8FF1584B979}"/>
              </a:ext>
            </a:extLst>
          </p:cNvPr>
          <p:cNvSpPr txBox="1"/>
          <p:nvPr/>
        </p:nvSpPr>
        <p:spPr>
          <a:xfrm>
            <a:off x="248675" y="1325245"/>
            <a:ext cx="11838549" cy="4793620"/>
          </a:xfrm>
          <a:prstGeom prst="rect">
            <a:avLst/>
          </a:prstGeom>
          <a:noFill/>
        </p:spPr>
        <p:txBody>
          <a:bodyPr wrap="square" rtlCol="0">
            <a:spAutoFit/>
          </a:bodyPr>
          <a:lstStyle/>
          <a:p>
            <a:pPr>
              <a:buNone/>
            </a:pPr>
            <a:r>
              <a:rPr lang="en-US" b="0" i="0" dirty="0">
                <a:effectLst/>
                <a:latin typeface="Abadi" panose="020B0604020104020204" pitchFamily="34" charset="0"/>
              </a:rPr>
              <a:t>Flow of the Machine Learning Project</a:t>
            </a:r>
          </a:p>
          <a:p>
            <a:pPr>
              <a:buNone/>
            </a:pPr>
            <a:endParaRPr lang="en-US" sz="600" b="0" i="0" dirty="0">
              <a:effectLst/>
              <a:latin typeface="Abadi" panose="020B0604020104020204" pitchFamily="34" charset="0"/>
            </a:endParaRPr>
          </a:p>
          <a:p>
            <a:pPr>
              <a:buFont typeface="Arial" panose="020B0604020202020204" pitchFamily="34" charset="0"/>
              <a:buChar char="•"/>
            </a:pPr>
            <a:r>
              <a:rPr lang="en-US" b="0" i="0" dirty="0">
                <a:effectLst/>
                <a:latin typeface="Abadi" panose="020B0604020104020204" pitchFamily="34" charset="0"/>
              </a:rPr>
              <a:t>The notebook aims to predict whether SpaceX's Falcon 9 first stage will land successfully, which directly impacts launch costs.</a:t>
            </a:r>
          </a:p>
          <a:p>
            <a:pPr>
              <a:buFont typeface="Arial" panose="020B0604020202020204" pitchFamily="34" charset="0"/>
              <a:buChar char="•"/>
            </a:pPr>
            <a:r>
              <a:rPr lang="en-US" b="0" i="0" dirty="0">
                <a:effectLst/>
                <a:latin typeface="Abadi" panose="020B0604020104020204" pitchFamily="34" charset="0"/>
              </a:rPr>
              <a:t>The dataset contains information about past Falcon 9 launches with various features like flight number, payload mass, orbit type, and landing outcomes.</a:t>
            </a:r>
          </a:p>
          <a:p>
            <a:pPr>
              <a:buFont typeface="Arial" panose="020B0604020202020204" pitchFamily="34" charset="0"/>
              <a:buChar char="•"/>
            </a:pPr>
            <a:r>
              <a:rPr lang="en-US" b="0" i="0" dirty="0">
                <a:effectLst/>
                <a:latin typeface="Abadi" panose="020B0604020104020204" pitchFamily="34" charset="0"/>
              </a:rPr>
              <a:t>The target variable 'Class' indicates landing success (1) or failure (0).</a:t>
            </a:r>
          </a:p>
          <a:p>
            <a:pPr>
              <a:buFont typeface="Arial" panose="020B0604020202020204" pitchFamily="34" charset="0"/>
              <a:buChar char="•"/>
            </a:pPr>
            <a:r>
              <a:rPr lang="en-US" b="0" i="0" dirty="0">
                <a:effectLst/>
                <a:latin typeface="Abadi" panose="020B0604020104020204" pitchFamily="34" charset="0"/>
              </a:rPr>
              <a:t>The data was preprocessed by standardizing features using Standard Scaler.</a:t>
            </a:r>
          </a:p>
          <a:p>
            <a:pPr>
              <a:buFont typeface="Arial" panose="020B0604020202020204" pitchFamily="34" charset="0"/>
              <a:buChar char="•"/>
            </a:pPr>
            <a:r>
              <a:rPr lang="en-US" b="0" i="0" dirty="0">
                <a:effectLst/>
                <a:latin typeface="Abadi" panose="020B0604020104020204" pitchFamily="34" charset="0"/>
              </a:rPr>
              <a:t>The dataset was split into training (80%) and testing (20%) sets with a random state of 2.</a:t>
            </a:r>
          </a:p>
          <a:p>
            <a:endParaRPr lang="en-US" sz="1000" b="0" i="0" dirty="0">
              <a:effectLst/>
              <a:latin typeface="Abadi" panose="020B0604020104020204" pitchFamily="34" charset="0"/>
            </a:endParaRPr>
          </a:p>
          <a:p>
            <a:pPr>
              <a:buNone/>
            </a:pPr>
            <a:r>
              <a:rPr lang="en-US" b="0" i="0" dirty="0">
                <a:effectLst/>
                <a:latin typeface="Abadi" panose="020B0604020104020204" pitchFamily="34" charset="0"/>
              </a:rPr>
              <a:t>Results and Model Performance</a:t>
            </a:r>
          </a:p>
          <a:p>
            <a:pPr>
              <a:buNone/>
            </a:pPr>
            <a:endParaRPr lang="en-US" sz="100" b="0" i="0" dirty="0">
              <a:effectLst/>
              <a:latin typeface="Abadi" panose="020B0604020104020204" pitchFamily="34" charset="0"/>
            </a:endParaRPr>
          </a:p>
          <a:p>
            <a:pPr marL="285750" indent="-285750">
              <a:buFont typeface="Arial" panose="020B0604020202020204" pitchFamily="34" charset="0"/>
              <a:buChar char="•"/>
            </a:pPr>
            <a:r>
              <a:rPr lang="en-IN" dirty="0">
                <a:latin typeface="Abadi" panose="020B0604020104020204" pitchFamily="34" charset="0"/>
              </a:rPr>
              <a:t>Linear Regression: tuned hyperparameters :(best parameters)  {'C': 0.01, 'penalty': 'l2', 'solver': 'lbfgs’} accuracy : 83.33%</a:t>
            </a:r>
          </a:p>
          <a:p>
            <a:pPr marL="285750" indent="-285750">
              <a:buFont typeface="Arial" panose="020B0604020202020204" pitchFamily="34" charset="0"/>
              <a:buChar char="•"/>
            </a:pPr>
            <a:r>
              <a:rPr lang="en-IN" dirty="0">
                <a:latin typeface="Abadi" panose="020B0604020104020204" pitchFamily="34" charset="0"/>
              </a:rPr>
              <a:t>SVM: tuned hyperparameters :(best parameters)  {'C': 1.0, 'gamma': 0.03162277660168379, 'kernel': 'sigmoid’}, accuracy: 83.33%</a:t>
            </a:r>
          </a:p>
          <a:p>
            <a:pPr marL="285750" indent="-285750">
              <a:buFont typeface="Arial" panose="020B0604020202020204" pitchFamily="34" charset="0"/>
              <a:buChar char="•"/>
            </a:pPr>
            <a:r>
              <a:rPr lang="en-US" dirty="0">
                <a:latin typeface="Abadi" panose="020B0604020104020204" pitchFamily="34" charset="0"/>
              </a:rPr>
              <a:t>tuned hyperparameters :(best parameters)  {'criterion': 'gini', 'max_depth': 6, 'max_features': 'sqrt', 'min_samples_leaf': 2, 'min_samples_split': 2, 'splitter': 'random’}, accuracy: </a:t>
            </a:r>
            <a:r>
              <a:rPr lang="en-US" dirty="0">
                <a:highlight>
                  <a:srgbClr val="FFFF00"/>
                </a:highlight>
                <a:latin typeface="Abadi" panose="020B0604020104020204" pitchFamily="34" charset="0"/>
              </a:rPr>
              <a:t>88.88%</a:t>
            </a:r>
          </a:p>
          <a:p>
            <a:pPr marL="285750" indent="-285750">
              <a:buFont typeface="Arial" panose="020B0604020202020204" pitchFamily="34" charset="0"/>
              <a:buChar char="•"/>
            </a:pPr>
            <a:r>
              <a:rPr lang="en-IN" dirty="0">
                <a:latin typeface="Abadi" panose="020B0604020104020204" pitchFamily="34" charset="0"/>
              </a:rPr>
              <a:t>KNN: tuned hyperparameters :(best parameters)  {'algorithm': 'auto', 'n_neighbors': 10, 'p': 1}, accuracy: 83.33%</a:t>
            </a:r>
            <a:endParaRPr lang="en-IN" dirty="0">
              <a:highlight>
                <a:srgbClr val="FFFF00"/>
              </a:highlight>
              <a:latin typeface="Abadi" panose="020B0604020104020204" pitchFamily="34" charset="0"/>
            </a:endParaRPr>
          </a:p>
        </p:txBody>
      </p:sp>
      <p:sp>
        <p:nvSpPr>
          <p:cNvPr id="5" name="TextBox 4">
            <a:extLst>
              <a:ext uri="{FF2B5EF4-FFF2-40B4-BE49-F238E27FC236}">
                <a16:creationId xmlns:a16="http://schemas.microsoft.com/office/drawing/2014/main" id="{40214A4D-E751-4980-BC43-00889D2CE863}"/>
              </a:ext>
            </a:extLst>
          </p:cNvPr>
          <p:cNvSpPr txBox="1"/>
          <p:nvPr/>
        </p:nvSpPr>
        <p:spPr>
          <a:xfrm>
            <a:off x="0" y="6319350"/>
            <a:ext cx="12449175" cy="369332"/>
          </a:xfrm>
          <a:prstGeom prst="rect">
            <a:avLst/>
          </a:prstGeom>
          <a:noFill/>
        </p:spPr>
        <p:txBody>
          <a:bodyPr wrap="square" rtlCol="0">
            <a:spAutoFit/>
          </a:bodyPr>
          <a:lstStyle/>
          <a:p>
            <a:r>
              <a:rPr lang="en-US" dirty="0"/>
              <a:t>Github :</a:t>
            </a:r>
            <a:r>
              <a:rPr lang="en-IN" dirty="0">
                <a:hlinkClick r:id="rId3"/>
              </a:rPr>
              <a:t>DataAnalysisCapstone/SpaceX_Machine Learning Prediction_Part_5.ipynb at main · Yashasvidasi/DataAnalysisCapstone</a:t>
            </a:r>
            <a:endParaRPr lang="en-IN"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499693" y="1807337"/>
            <a:ext cx="11056235" cy="451201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SSO, HEO, GEO, ES-L1 were mostly successful but HEO, GEO, ES-L1 saw only 1 mission which was a success, so we can’t say for sure they are reason for success of launch, in that rate SSO saw success 5 out of 5 times being a better indicator. In the LEO, VLEO orbit, success seems to be related to the number of flights. Conversely, in the GTO orbit, there appears to be no relationship between flight number and success. Lastly SO saw only 1 mission which was a failure so we can’t say for sure SO is reason for failure of launch.</a:t>
            </a:r>
          </a:p>
          <a:p>
            <a:pPr>
              <a:lnSpc>
                <a:spcPct val="100000"/>
              </a:lnSpc>
              <a:spcBef>
                <a:spcPts val="1400"/>
              </a:spcBef>
            </a:pPr>
            <a:r>
              <a:rPr lang="en-US" sz="2200" dirty="0">
                <a:solidFill>
                  <a:schemeClr val="accent3">
                    <a:lumMod val="25000"/>
                  </a:schemeClr>
                </a:solidFill>
                <a:latin typeface="Abadi" panose="020B0604020104020204" pitchFamily="34" charset="0"/>
              </a:rPr>
              <a:t>Launch sites are located in distant locations, like Cape Canaveral Space Force Station (CCSFS) and Kennedy Space Center (KSC) in Florida are situated along the Atlantic coast, providing direct access to supply chains and transportation routes while maintaining a safe distance from densely populated areas. Their coastal location allows for eastward launches over the ocean, reducing the risk of debris falling over land. Additionally, launch sites are typically positioned away from major railroads and civilian infrastructure to prevent accidents and minimize disruptions.</a:t>
            </a:r>
          </a:p>
          <a:p>
            <a:pPr>
              <a:lnSpc>
                <a:spcPct val="100000"/>
              </a:lnSpc>
              <a:spcBef>
                <a:spcPts val="1400"/>
              </a:spcBef>
            </a:pPr>
            <a:r>
              <a:rPr lang="en-US" sz="2200" dirty="0">
                <a:solidFill>
                  <a:schemeClr val="accent3">
                    <a:lumMod val="25000"/>
                  </a:schemeClr>
                </a:solidFill>
                <a:latin typeface="Abadi" panose="020B0604020104020204" pitchFamily="34" charset="0"/>
              </a:rPr>
              <a:t>Decision tree was the highest accuracy with tuned hyperparameters :(best parameters) {'criterion': 'gini', 'max_depth': 6, 'max_features': 'sqrt', 'min_samples_leaf': 2, 'min_samples_split': 2, 'splitter': 'random’}, accuracy: 88.88%</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002652" y="1812156"/>
            <a:ext cx="4142867" cy="4111124"/>
          </a:xfrm>
          <a:prstGeom prst="rect">
            <a:avLst/>
          </a:prstGeom>
        </p:spPr>
        <p:txBody>
          <a:bodyPr>
            <a:normAutofit fontScale="925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CCAFS SLC 40 has the highest number of launches, showing a mix of successes and failures, but success rates improve over time.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KSC LC 39A has a high success rate, with most flights being successful, likely due to its use for critical missions.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VAFB SLC 4E has fewer launches and a lower success rate, possibly due to different mission profiles like polar orbits.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D76E3CDB-84CE-8C76-27E0-BD3297C51B71}"/>
              </a:ext>
            </a:extLst>
          </p:cNvPr>
          <p:cNvPicPr>
            <a:picLocks noChangeAspect="1"/>
          </p:cNvPicPr>
          <p:nvPr/>
        </p:nvPicPr>
        <p:blipFill>
          <a:blip r:embed="rId3"/>
          <a:stretch>
            <a:fillRect/>
          </a:stretch>
        </p:blipFill>
        <p:spPr>
          <a:xfrm>
            <a:off x="430175" y="1792731"/>
            <a:ext cx="6318478" cy="423284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668972" y="1605136"/>
            <a:ext cx="5090160" cy="4846897"/>
          </a:xfrm>
          <a:prstGeom prst="rect">
            <a:avLst/>
          </a:prstGeom>
        </p:spPr>
        <p:txBody>
          <a:bodyPr>
            <a:normAutofit/>
          </a:bodyPr>
          <a:lstStyle/>
          <a:p>
            <a:pPr algn="l">
              <a:buFont typeface="+mj-lt"/>
              <a:buAutoNum type="arabicPeriod"/>
            </a:pPr>
            <a:r>
              <a:rPr lang="en-US" sz="1800" b="0" i="0" dirty="0">
                <a:effectLst/>
                <a:latin typeface="Abadi" panose="020B0604020104020204" pitchFamily="34" charset="0"/>
              </a:rPr>
              <a:t>The chart shows payload mass distribution across three launch sites - CCAFS SLC 40 (Cape Canaveral Air Force Station Space Launch Complex 40), VAFB SLC 4E (Vandenberg Air Force Base Space Launch Complex 4E), and KSC LC 39A (Kennedy Space Center Launch Complex 39A). </a:t>
            </a:r>
          </a:p>
          <a:p>
            <a:pPr algn="l">
              <a:buFont typeface="+mj-lt"/>
              <a:buAutoNum type="arabicPeriod"/>
            </a:pPr>
            <a:r>
              <a:rPr lang="en-US" sz="1800" b="0" i="0" dirty="0">
                <a:effectLst/>
                <a:latin typeface="Abadi" panose="020B0604020104020204" pitchFamily="34" charset="0"/>
              </a:rPr>
              <a:t>The payload masses range from approximately 0 to 16,000 units (likely kilograms). Most launches across all sites carry payloads under 8,000 units, with CCAFS SLC 40 showing the most consistent launch activity. There are a few heavier payloads (12,000-16,000 range) primarily launched from CCAFS SLC 40 and KSC LC 39A.</a:t>
            </a:r>
          </a:p>
          <a:p>
            <a:pPr algn="l">
              <a:buFont typeface="+mj-lt"/>
              <a:buAutoNum type="arabicPeriod"/>
            </a:pPr>
            <a:r>
              <a:rPr lang="en-US" sz="1800" dirty="0">
                <a:latin typeface="Abadi" panose="020B0604020104020204" pitchFamily="34" charset="0"/>
              </a:rPr>
              <a:t>VAFB SLC 4E saw most of the success also the average mass of payload is much lower than rest of the 2</a:t>
            </a:r>
            <a:endParaRPr lang="en-US" sz="1800" b="0" i="0" dirty="0">
              <a:effectLst/>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849C2C35-997B-C12E-C7F9-8B834F9687DF}"/>
              </a:ext>
            </a:extLst>
          </p:cNvPr>
          <p:cNvPicPr>
            <a:picLocks noChangeAspect="1"/>
          </p:cNvPicPr>
          <p:nvPr/>
        </p:nvPicPr>
        <p:blipFill>
          <a:blip r:embed="rId3"/>
          <a:stretch>
            <a:fillRect/>
          </a:stretch>
        </p:blipFill>
        <p:spPr>
          <a:xfrm>
            <a:off x="432868" y="1777423"/>
            <a:ext cx="6087752" cy="406457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949440" y="2082113"/>
            <a:ext cx="4785359" cy="4345097"/>
          </a:xfrm>
          <a:prstGeom prst="rect">
            <a:avLst/>
          </a:prstGeom>
        </p:spPr>
        <p:txBody>
          <a:bodyPr>
            <a:normAutofit/>
          </a:bodyPr>
          <a:lstStyle/>
          <a:p>
            <a:pPr algn="l">
              <a:buFont typeface="+mj-lt"/>
              <a:buAutoNum type="arabicPeriod"/>
            </a:pPr>
            <a:r>
              <a:rPr lang="en-US" sz="1800" b="0" i="0" dirty="0">
                <a:effectLst/>
                <a:latin typeface="Abadi" panose="020B0604020104020204" pitchFamily="34" charset="0"/>
              </a:rPr>
              <a:t>Perfect Success Rates: Several orbits (ES-L1, GEO, HEO, and SO) show a 100% success rate, indicating flawless mission execution for these specific orbital destinations.</a:t>
            </a:r>
          </a:p>
          <a:p>
            <a:pPr algn="l">
              <a:buFont typeface="+mj-lt"/>
              <a:buAutoNum type="arabicPeriod"/>
            </a:pPr>
            <a:r>
              <a:rPr lang="en-US" sz="1800" b="0" i="0" dirty="0">
                <a:effectLst/>
                <a:latin typeface="Abadi" panose="020B0604020104020204" pitchFamily="34" charset="0"/>
              </a:rPr>
              <a:t>Lowest Success Rate: The GTO (Geostationary Transfer Orbit) has the lowest success rate among all orbits, at approximately 52%, suggesting it may be the most challenging orbit to achieve.</a:t>
            </a:r>
          </a:p>
          <a:p>
            <a:pPr algn="l">
              <a:buFont typeface="+mj-lt"/>
              <a:buAutoNum type="arabicPeriod"/>
            </a:pPr>
            <a:r>
              <a:rPr lang="en-US" sz="1800" b="0" i="0" dirty="0">
                <a:effectLst/>
                <a:latin typeface="Abadi" panose="020B0604020104020204" pitchFamily="34" charset="0"/>
              </a:rPr>
              <a:t>Varied Performance: Other orbits like ISS, LEO, MEO, and PO show success rates ranging from about 65% to 75%, indicating room for improvement in mission reliability for these destinations.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EFEB1CF3-0898-96A2-6A88-C795C41D54EB}"/>
              </a:ext>
            </a:extLst>
          </p:cNvPr>
          <p:cNvPicPr>
            <a:picLocks noChangeAspect="1"/>
          </p:cNvPicPr>
          <p:nvPr/>
        </p:nvPicPr>
        <p:blipFill>
          <a:blip r:embed="rId3"/>
          <a:stretch>
            <a:fillRect/>
          </a:stretch>
        </p:blipFill>
        <p:spPr>
          <a:xfrm>
            <a:off x="366713" y="1778550"/>
            <a:ext cx="6491288" cy="4408889"/>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258560" y="1822407"/>
            <a:ext cx="5027051" cy="3811588"/>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see as the flight number increased the spaceX targeted orbits such as MEO, VLEO, SO, GEO</a:t>
            </a:r>
          </a:p>
          <a:p>
            <a:pPr>
              <a:lnSpc>
                <a:spcPct val="100000"/>
              </a:lnSpc>
              <a:spcBef>
                <a:spcPts val="1400"/>
              </a:spcBef>
            </a:pPr>
            <a:r>
              <a:rPr lang="en-US" sz="2200" dirty="0">
                <a:solidFill>
                  <a:schemeClr val="accent3">
                    <a:lumMod val="25000"/>
                  </a:schemeClr>
                </a:solidFill>
                <a:latin typeface="Abadi" panose="020B0604020104020204" pitchFamily="34" charset="0"/>
              </a:rPr>
              <a:t>They stopped targeting LEO after 45 flight number</a:t>
            </a:r>
          </a:p>
          <a:p>
            <a:pPr>
              <a:lnSpc>
                <a:spcPct val="100000"/>
              </a:lnSpc>
              <a:spcBef>
                <a:spcPts val="1400"/>
              </a:spcBef>
            </a:pPr>
            <a:r>
              <a:rPr lang="en-US" sz="2200" dirty="0">
                <a:solidFill>
                  <a:schemeClr val="accent3">
                    <a:lumMod val="25000"/>
                  </a:schemeClr>
                </a:solidFill>
                <a:latin typeface="Abadi" panose="020B0604020104020204" pitchFamily="34" charset="0"/>
              </a:rPr>
              <a:t>Only 1 mission to GEO</a:t>
            </a:r>
          </a:p>
          <a:p>
            <a:pPr>
              <a:lnSpc>
                <a:spcPct val="100000"/>
              </a:lnSpc>
              <a:spcBef>
                <a:spcPts val="1400"/>
              </a:spcBef>
            </a:pPr>
            <a:r>
              <a:rPr lang="en-US" sz="2200" dirty="0">
                <a:solidFill>
                  <a:schemeClr val="accent3">
                    <a:lumMod val="25000"/>
                  </a:schemeClr>
                </a:solidFill>
                <a:latin typeface="Abadi" panose="020B0604020104020204" pitchFamily="34" charset="0"/>
              </a:rPr>
              <a:t>SSO was most successful</a:t>
            </a:r>
          </a:p>
          <a:p>
            <a:pPr>
              <a:lnSpc>
                <a:spcPct val="100000"/>
              </a:lnSpc>
              <a:spcBef>
                <a:spcPts val="1400"/>
              </a:spcBef>
            </a:pPr>
            <a:r>
              <a:rPr lang="en-US" sz="2200" dirty="0">
                <a:solidFill>
                  <a:schemeClr val="accent3">
                    <a:lumMod val="25000"/>
                  </a:schemeClr>
                </a:solidFill>
                <a:latin typeface="Abadi" panose="020B0604020104020204" pitchFamily="34" charset="0"/>
              </a:rPr>
              <a:t>GEO was the newest destination</a:t>
            </a:r>
          </a:p>
          <a:p>
            <a:pPr>
              <a:lnSpc>
                <a:spcPct val="100000"/>
              </a:lnSpc>
              <a:spcBef>
                <a:spcPts val="1400"/>
              </a:spcBef>
            </a:pPr>
            <a:r>
              <a:rPr lang="en-US" sz="2200" dirty="0">
                <a:solidFill>
                  <a:schemeClr val="accent3">
                    <a:lumMod val="25000"/>
                  </a:schemeClr>
                </a:solidFill>
                <a:latin typeface="Abadi" panose="020B0604020104020204" pitchFamily="34" charset="0"/>
              </a:rPr>
              <a:t>SpaceX concentrated on VLEO mostly in recent Flight Launches and was fairly successful</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13B20DB0-B290-62B2-B854-3B17C97D870E}"/>
              </a:ext>
            </a:extLst>
          </p:cNvPr>
          <p:cNvPicPr>
            <a:picLocks noChangeAspect="1"/>
          </p:cNvPicPr>
          <p:nvPr/>
        </p:nvPicPr>
        <p:blipFill>
          <a:blip r:embed="rId3"/>
          <a:stretch>
            <a:fillRect/>
          </a:stretch>
        </p:blipFill>
        <p:spPr>
          <a:xfrm>
            <a:off x="331861" y="1777423"/>
            <a:ext cx="5695950" cy="424815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096000" y="1826939"/>
            <a:ext cx="5628640" cy="4492411"/>
          </a:xfrm>
          <a:prstGeom prst="rect">
            <a:avLst/>
          </a:prstGeom>
        </p:spPr>
        <p:txBody>
          <a:bodyPr>
            <a:normAutofit/>
          </a:bodyPr>
          <a:lstStyle/>
          <a:p>
            <a:pPr algn="l">
              <a:buFont typeface="+mj-lt"/>
              <a:buAutoNum type="arabicPeriod"/>
            </a:pPr>
            <a:r>
              <a:rPr lang="en-US" sz="2000" b="0" i="0" dirty="0">
                <a:effectLst/>
                <a:latin typeface="Abadi" panose="020B0604020104020204" pitchFamily="34" charset="0"/>
              </a:rPr>
              <a:t>Higher payload masses (above ~10,000 kg) are predominantly associated with successful launches (Class 1), especially in GTO and GEO orbits.</a:t>
            </a:r>
          </a:p>
          <a:p>
            <a:pPr algn="l">
              <a:buFont typeface="+mj-lt"/>
              <a:buAutoNum type="arabicPeriod"/>
            </a:pPr>
            <a:r>
              <a:rPr lang="en-US" sz="2000" b="0" i="0" dirty="0">
                <a:effectLst/>
                <a:latin typeface="Abadi" panose="020B0604020104020204" pitchFamily="34" charset="0"/>
              </a:rPr>
              <a:t>Certain orbits like LEO and ISS show a mix of success (Class 1) and failure (Class 0), while others like GEO and SO have fewer data points but are mostly successful.</a:t>
            </a:r>
          </a:p>
          <a:p>
            <a:pPr algn="l">
              <a:buFont typeface="+mj-lt"/>
              <a:buAutoNum type="arabicPeriod"/>
            </a:pPr>
            <a:r>
              <a:rPr lang="en-US" sz="2000" b="0" i="0" dirty="0">
                <a:effectLst/>
                <a:latin typeface="Abadi" panose="020B0604020104020204" pitchFamily="34" charset="0"/>
              </a:rPr>
              <a:t>Lower payload masses (&lt;5,000 kg) exhibit varied outcomes across different orbits, indicating that success is influenced by factors beyond payload mass alone.</a:t>
            </a:r>
          </a:p>
          <a:p>
            <a:pPr>
              <a:lnSpc>
                <a:spcPct val="100000"/>
              </a:lnSpc>
              <a:spcBef>
                <a:spcPts val="1400"/>
              </a:spcBef>
            </a:pPr>
            <a:endParaRPr lang="en-US"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10" name="Picture 9">
            <a:extLst>
              <a:ext uri="{FF2B5EF4-FFF2-40B4-BE49-F238E27FC236}">
                <a16:creationId xmlns:a16="http://schemas.microsoft.com/office/drawing/2014/main" id="{DD6CE566-7BCE-8DEB-3552-27F734D41F84}"/>
              </a:ext>
            </a:extLst>
          </p:cNvPr>
          <p:cNvPicPr>
            <a:picLocks noChangeAspect="1"/>
          </p:cNvPicPr>
          <p:nvPr/>
        </p:nvPicPr>
        <p:blipFill>
          <a:blip r:embed="rId3"/>
          <a:stretch>
            <a:fillRect/>
          </a:stretch>
        </p:blipFill>
        <p:spPr>
          <a:xfrm>
            <a:off x="570172" y="1826939"/>
            <a:ext cx="5382376" cy="391532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096125" y="2069757"/>
            <a:ext cx="4772025" cy="3811588"/>
          </a:xfrm>
          <a:prstGeom prst="rect">
            <a:avLst/>
          </a:prstGeom>
        </p:spPr>
        <p:txBody>
          <a:bodyPr>
            <a:normAutofit/>
          </a:bodyPr>
          <a:lstStyle/>
          <a:p>
            <a:pPr algn="l">
              <a:buFont typeface="+mj-lt"/>
              <a:buAutoNum type="arabicPeriod"/>
            </a:pPr>
            <a:r>
              <a:rPr lang="en-US" sz="1800" b="0" i="0" dirty="0">
                <a:effectLst/>
                <a:latin typeface="Abadi" panose="020B0604020104020204" pitchFamily="34" charset="0"/>
              </a:rPr>
              <a:t>The mean success rate has shown a steady increase from 2013 to 2019, indicating significant advancements in orbital launch reliability over time.</a:t>
            </a:r>
          </a:p>
          <a:p>
            <a:pPr algn="l">
              <a:buFont typeface="+mj-lt"/>
              <a:buAutoNum type="arabicPeriod"/>
            </a:pPr>
            <a:r>
              <a:rPr lang="en-US" sz="1800" b="0" i="0" dirty="0">
                <a:effectLst/>
                <a:latin typeface="Abadi" panose="020B0604020104020204" pitchFamily="34" charset="0"/>
              </a:rPr>
              <a:t>Peak Performance: The highest success rate was achieved around 2019, nearing 90%, followed by a slight decline in 2020.</a:t>
            </a:r>
          </a:p>
          <a:p>
            <a:pPr algn="l">
              <a:buFont typeface="+mj-lt"/>
              <a:buAutoNum type="arabicPeriod"/>
            </a:pPr>
            <a:r>
              <a:rPr lang="en-US" sz="1800" b="0" i="0" dirty="0">
                <a:effectLst/>
                <a:latin typeface="Abadi" panose="020B0604020104020204" pitchFamily="34" charset="0"/>
              </a:rPr>
              <a:t>There was dip in success rate during 2018 probably due to the shift to the newer version of falcon 9 booster</a:t>
            </a:r>
          </a:p>
          <a:p>
            <a:pPr algn="l">
              <a:buFont typeface="+mj-lt"/>
              <a:buAutoNum type="arabicPeriod"/>
            </a:pPr>
            <a:r>
              <a:rPr lang="en-US" sz="1800" dirty="0">
                <a:latin typeface="Abadi" panose="020B0604020104020204" pitchFamily="34" charset="0"/>
              </a:rPr>
              <a:t>Dip in 2020 is probably due to covid</a:t>
            </a:r>
            <a:endParaRPr lang="en-US" sz="1800" b="0" i="0" dirty="0">
              <a:effectLst/>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8" name="Picture 7">
            <a:extLst>
              <a:ext uri="{FF2B5EF4-FFF2-40B4-BE49-F238E27FC236}">
                <a16:creationId xmlns:a16="http://schemas.microsoft.com/office/drawing/2014/main" id="{079B9CD6-A434-BC02-1B5F-84A88A094973}"/>
              </a:ext>
            </a:extLst>
          </p:cNvPr>
          <p:cNvPicPr>
            <a:picLocks noChangeAspect="1"/>
          </p:cNvPicPr>
          <p:nvPr/>
        </p:nvPicPr>
        <p:blipFill>
          <a:blip r:embed="rId3"/>
          <a:stretch>
            <a:fillRect/>
          </a:stretch>
        </p:blipFill>
        <p:spPr>
          <a:xfrm>
            <a:off x="498793" y="1795668"/>
            <a:ext cx="6379528" cy="431049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017488" y="1825625"/>
            <a:ext cx="4630324"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CAAFS LC-40 (Cape Canaveral Air Force Launch Complex 40)</a:t>
            </a:r>
          </a:p>
          <a:p>
            <a:pPr>
              <a:lnSpc>
                <a:spcPct val="100000"/>
              </a:lnSpc>
              <a:spcBef>
                <a:spcPts val="1400"/>
              </a:spcBef>
            </a:pPr>
            <a:r>
              <a:rPr lang="en-US" sz="2200" dirty="0">
                <a:solidFill>
                  <a:schemeClr val="accent3">
                    <a:lumMod val="25000"/>
                  </a:schemeClr>
                </a:solidFill>
                <a:latin typeface="Abadi" panose="020B0604020104020204" pitchFamily="34" charset="0"/>
              </a:rPr>
              <a:t>VAFB SLC-4E (Vandenberg Air Force Base Space Launch Complex 4 East)</a:t>
            </a:r>
          </a:p>
          <a:p>
            <a:pPr>
              <a:lnSpc>
                <a:spcPct val="100000"/>
              </a:lnSpc>
              <a:spcBef>
                <a:spcPts val="1400"/>
              </a:spcBef>
            </a:pPr>
            <a:r>
              <a:rPr lang="en-US" sz="2200" dirty="0">
                <a:solidFill>
                  <a:schemeClr val="accent3">
                    <a:lumMod val="25000"/>
                  </a:schemeClr>
                </a:solidFill>
                <a:latin typeface="Abadi" panose="020B0604020104020204" pitchFamily="34" charset="0"/>
              </a:rPr>
              <a:t>KSC LC-39A (Kennedy Space Center Launch Complex 39A)</a:t>
            </a:r>
          </a:p>
          <a:p>
            <a:pPr>
              <a:lnSpc>
                <a:spcPct val="100000"/>
              </a:lnSpc>
              <a:spcBef>
                <a:spcPts val="1400"/>
              </a:spcBef>
            </a:pPr>
            <a:r>
              <a:rPr lang="en-US" sz="2200" dirty="0">
                <a:solidFill>
                  <a:schemeClr val="accent3">
                    <a:lumMod val="25000"/>
                  </a:schemeClr>
                </a:solidFill>
                <a:latin typeface="Abadi" panose="020B0604020104020204" pitchFamily="34" charset="0"/>
              </a:rPr>
              <a:t>CAAFS SLC-40 (Cape Canaveral Air Force Space Launch Complex 40)</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First and the last are the same hence merged in later queries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BEE2E785-A104-F2A1-F142-0500098BBEF4}"/>
              </a:ext>
            </a:extLst>
          </p:cNvPr>
          <p:cNvPicPr>
            <a:picLocks noChangeAspect="1"/>
          </p:cNvPicPr>
          <p:nvPr/>
        </p:nvPicPr>
        <p:blipFill>
          <a:blip r:embed="rId3"/>
          <a:stretch>
            <a:fillRect/>
          </a:stretch>
        </p:blipFill>
        <p:spPr>
          <a:xfrm>
            <a:off x="544188" y="1825625"/>
            <a:ext cx="6218119" cy="406774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dirty="0"/>
          </a:p>
        </p:txBody>
      </p:sp>
      <p:pic>
        <p:nvPicPr>
          <p:cNvPr id="6" name="Content Placeholder 5">
            <a:extLst>
              <a:ext uri="{FF2B5EF4-FFF2-40B4-BE49-F238E27FC236}">
                <a16:creationId xmlns:a16="http://schemas.microsoft.com/office/drawing/2014/main" id="{FA84278E-C196-2B1D-6A17-EB995DACC3D5}"/>
              </a:ext>
            </a:extLst>
          </p:cNvPr>
          <p:cNvPicPr>
            <a:picLocks noGrp="1" noChangeAspect="1"/>
          </p:cNvPicPr>
          <p:nvPr>
            <p:ph idx="4294967295"/>
          </p:nvPr>
        </p:nvPicPr>
        <p:blipFill>
          <a:blip r:embed="rId3"/>
          <a:stretch>
            <a:fillRect/>
          </a:stretch>
        </p:blipFill>
        <p:spPr>
          <a:xfrm>
            <a:off x="504197" y="1674235"/>
            <a:ext cx="7310734" cy="4351338"/>
          </a:xfrm>
          <a:prstGeom prst="rect">
            <a:avLst/>
          </a:prstGeom>
        </p:spPr>
      </p:pic>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7" name="TextBox 6">
            <a:extLst>
              <a:ext uri="{FF2B5EF4-FFF2-40B4-BE49-F238E27FC236}">
                <a16:creationId xmlns:a16="http://schemas.microsoft.com/office/drawing/2014/main" id="{71ECADB2-F81E-536A-0546-09C30A3E6400}"/>
              </a:ext>
            </a:extLst>
          </p:cNvPr>
          <p:cNvSpPr txBox="1"/>
          <p:nvPr/>
        </p:nvSpPr>
        <p:spPr>
          <a:xfrm>
            <a:off x="8218967" y="1674235"/>
            <a:ext cx="3260270" cy="4247317"/>
          </a:xfrm>
          <a:prstGeom prst="rect">
            <a:avLst/>
          </a:prstGeom>
          <a:noFill/>
        </p:spPr>
        <p:txBody>
          <a:bodyPr wrap="square" rtlCol="0">
            <a:spAutoFit/>
          </a:bodyPr>
          <a:lstStyle/>
          <a:p>
            <a:r>
              <a:rPr lang="en-US" dirty="0">
                <a:latin typeface="Abadi" panose="020B0604020104020204" pitchFamily="34" charset="0"/>
              </a:rPr>
              <a:t>We got 2 rocket launches of 2010 with payload mass 0 kg both landings were failures</a:t>
            </a:r>
          </a:p>
          <a:p>
            <a:endParaRPr lang="en-US" dirty="0">
              <a:latin typeface="Abadi" panose="020B0604020104020204" pitchFamily="34" charset="0"/>
            </a:endParaRPr>
          </a:p>
          <a:p>
            <a:r>
              <a:rPr lang="en-US" dirty="0">
                <a:latin typeface="Abadi" panose="020B0604020104020204" pitchFamily="34" charset="0"/>
              </a:rPr>
              <a:t>2 more on 2012, they didn’t attempt to land them with approx. 500kg payload both carried out by nasa</a:t>
            </a:r>
          </a:p>
          <a:p>
            <a:endParaRPr lang="en-US" dirty="0">
              <a:latin typeface="Abadi" panose="020B0604020104020204" pitchFamily="34" charset="0"/>
            </a:endParaRPr>
          </a:p>
          <a:p>
            <a:r>
              <a:rPr lang="en-US" dirty="0">
                <a:latin typeface="Abadi" panose="020B0604020104020204" pitchFamily="34" charset="0"/>
              </a:rPr>
              <a:t>Another 1 by nasa on 2013 with a payload of 677 kg </a:t>
            </a:r>
          </a:p>
          <a:p>
            <a:endParaRPr lang="en-US" dirty="0">
              <a:latin typeface="Abadi" panose="020B0604020104020204" pitchFamily="34" charset="0"/>
            </a:endParaRPr>
          </a:p>
          <a:p>
            <a:r>
              <a:rPr lang="en-US" dirty="0">
                <a:latin typeface="Abadi" panose="020B0604020104020204" pitchFamily="34" charset="0"/>
              </a:rPr>
              <a:t>All of the launches destinations were ISS (international space station)</a:t>
            </a:r>
            <a:endParaRPr lang="en-IN" dirty="0">
              <a:latin typeface="Abadi" panose="020B0604020104020204" pitchFamily="34" charset="0"/>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dirty="0"/>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2714F11D-4C9D-E404-3116-58459F5251D7}"/>
              </a:ext>
            </a:extLst>
          </p:cNvPr>
          <p:cNvPicPr>
            <a:picLocks noChangeAspect="1"/>
          </p:cNvPicPr>
          <p:nvPr/>
        </p:nvPicPr>
        <p:blipFill>
          <a:blip r:embed="rId3"/>
          <a:stretch>
            <a:fillRect/>
          </a:stretch>
        </p:blipFill>
        <p:spPr>
          <a:xfrm>
            <a:off x="633792" y="2052084"/>
            <a:ext cx="6841575" cy="3380425"/>
          </a:xfrm>
          <a:prstGeom prst="rect">
            <a:avLst/>
          </a:prstGeom>
        </p:spPr>
      </p:pic>
      <p:sp>
        <p:nvSpPr>
          <p:cNvPr id="7" name="TextBox 6">
            <a:extLst>
              <a:ext uri="{FF2B5EF4-FFF2-40B4-BE49-F238E27FC236}">
                <a16:creationId xmlns:a16="http://schemas.microsoft.com/office/drawing/2014/main" id="{59F0E959-66AF-22DD-C25C-014829885E55}"/>
              </a:ext>
            </a:extLst>
          </p:cNvPr>
          <p:cNvSpPr txBox="1"/>
          <p:nvPr/>
        </p:nvSpPr>
        <p:spPr>
          <a:xfrm>
            <a:off x="7847445" y="2232838"/>
            <a:ext cx="3710763" cy="3170099"/>
          </a:xfrm>
          <a:prstGeom prst="rect">
            <a:avLst/>
          </a:prstGeom>
          <a:noFill/>
        </p:spPr>
        <p:txBody>
          <a:bodyPr wrap="square" rtlCol="0">
            <a:spAutoFit/>
          </a:bodyPr>
          <a:lstStyle/>
          <a:p>
            <a:r>
              <a:rPr lang="en-US" sz="2000" dirty="0">
                <a:latin typeface="Abadi" panose="020B0604020104020204" pitchFamily="34" charset="0"/>
              </a:rPr>
              <a:t>Total Payload of 45596kg were carried out</a:t>
            </a:r>
          </a:p>
          <a:p>
            <a:endParaRPr lang="en-US" sz="2000" dirty="0">
              <a:latin typeface="Abadi" panose="020B0604020104020204" pitchFamily="34" charset="0"/>
            </a:endParaRPr>
          </a:p>
          <a:p>
            <a:r>
              <a:rPr lang="en-US" sz="2000" dirty="0">
                <a:latin typeface="Abadi" panose="020B0604020104020204" pitchFamily="34" charset="0"/>
              </a:rPr>
              <a:t>CRS (commercial Resupply Services) they are carried out by NASA to Resupply the astronauts and gear in the international space station ISS mostly targeted on the LEO orbit.</a:t>
            </a:r>
            <a:endParaRPr lang="en-IN" sz="2000" dirty="0">
              <a:latin typeface="Abadi" panose="020B0604020104020204" pitchFamily="34" charset="0"/>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dirty="0"/>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798FC2A6-E9D3-AF81-2017-FF9DFCE3C2AD}"/>
              </a:ext>
            </a:extLst>
          </p:cNvPr>
          <p:cNvPicPr>
            <a:picLocks noChangeAspect="1"/>
          </p:cNvPicPr>
          <p:nvPr/>
        </p:nvPicPr>
        <p:blipFill>
          <a:blip r:embed="rId3"/>
          <a:stretch>
            <a:fillRect/>
          </a:stretch>
        </p:blipFill>
        <p:spPr>
          <a:xfrm>
            <a:off x="770011" y="2226744"/>
            <a:ext cx="6587719" cy="3191320"/>
          </a:xfrm>
          <a:prstGeom prst="rect">
            <a:avLst/>
          </a:prstGeom>
        </p:spPr>
      </p:pic>
      <p:sp>
        <p:nvSpPr>
          <p:cNvPr id="7" name="TextBox 6">
            <a:extLst>
              <a:ext uri="{FF2B5EF4-FFF2-40B4-BE49-F238E27FC236}">
                <a16:creationId xmlns:a16="http://schemas.microsoft.com/office/drawing/2014/main" id="{4825A5BE-B61E-99A8-E806-5AE396BDE062}"/>
              </a:ext>
            </a:extLst>
          </p:cNvPr>
          <p:cNvSpPr txBox="1"/>
          <p:nvPr/>
        </p:nvSpPr>
        <p:spPr>
          <a:xfrm>
            <a:off x="7687340" y="2298910"/>
            <a:ext cx="3770632" cy="3416320"/>
          </a:xfrm>
          <a:prstGeom prst="rect">
            <a:avLst/>
          </a:prstGeom>
          <a:noFill/>
        </p:spPr>
        <p:txBody>
          <a:bodyPr wrap="square" rtlCol="0">
            <a:spAutoFit/>
          </a:bodyPr>
          <a:lstStyle/>
          <a:p>
            <a:r>
              <a:rPr lang="en-US" sz="2400" dirty="0">
                <a:latin typeface="Abadi" panose="020B0604020104020204" pitchFamily="34" charset="0"/>
              </a:rPr>
              <a:t>V1.1 carried out average of 2928.4KG </a:t>
            </a:r>
          </a:p>
          <a:p>
            <a:endParaRPr lang="en-US" sz="2400" dirty="0">
              <a:latin typeface="Abadi" panose="020B0604020104020204" pitchFamily="34" charset="0"/>
            </a:endParaRPr>
          </a:p>
          <a:p>
            <a:r>
              <a:rPr lang="en-US" sz="2400" dirty="0">
                <a:latin typeface="Abadi" panose="020B0604020104020204" pitchFamily="34" charset="0"/>
              </a:rPr>
              <a:t>While the overall average was around 6000 kg so booster F1 V1.1 was is less effective in carrying out heavy payload to the space</a:t>
            </a:r>
            <a:endParaRPr lang="en-IN" sz="2400" dirty="0">
              <a:latin typeface="Abadi" panose="020B0604020104020204" pitchFamily="34" charset="0"/>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5263FE44-3A47-60B8-0CEE-4AB2AF0E918A}"/>
              </a:ext>
            </a:extLst>
          </p:cNvPr>
          <p:cNvPicPr>
            <a:picLocks noChangeAspect="1"/>
          </p:cNvPicPr>
          <p:nvPr/>
        </p:nvPicPr>
        <p:blipFill>
          <a:blip r:embed="rId3"/>
          <a:stretch>
            <a:fillRect/>
          </a:stretch>
        </p:blipFill>
        <p:spPr>
          <a:xfrm>
            <a:off x="852976" y="2275367"/>
            <a:ext cx="7514847" cy="3325863"/>
          </a:xfrm>
          <a:prstGeom prst="rect">
            <a:avLst/>
          </a:prstGeom>
        </p:spPr>
      </p:pic>
      <p:sp>
        <p:nvSpPr>
          <p:cNvPr id="7" name="TextBox 6">
            <a:extLst>
              <a:ext uri="{FF2B5EF4-FFF2-40B4-BE49-F238E27FC236}">
                <a16:creationId xmlns:a16="http://schemas.microsoft.com/office/drawing/2014/main" id="{7DBE30F9-1BCF-411B-FE82-C79E81BC1FE6}"/>
              </a:ext>
            </a:extLst>
          </p:cNvPr>
          <p:cNvSpPr txBox="1"/>
          <p:nvPr/>
        </p:nvSpPr>
        <p:spPr>
          <a:xfrm>
            <a:off x="8714772" y="1870589"/>
            <a:ext cx="3257487" cy="4154984"/>
          </a:xfrm>
          <a:prstGeom prst="rect">
            <a:avLst/>
          </a:prstGeom>
          <a:noFill/>
        </p:spPr>
        <p:txBody>
          <a:bodyPr wrap="square" rtlCol="0">
            <a:spAutoFit/>
          </a:bodyPr>
          <a:lstStyle/>
          <a:p>
            <a:r>
              <a:rPr lang="en-US" sz="2400" dirty="0">
                <a:latin typeface="Abadi" panose="020B0604020104020204" pitchFamily="34" charset="0"/>
              </a:rPr>
              <a:t>Date: 2015-12-22 recorded the successful landing on ground pad</a:t>
            </a:r>
          </a:p>
          <a:p>
            <a:endParaRPr lang="en-US" sz="2400" dirty="0">
              <a:latin typeface="Abadi" panose="020B0604020104020204" pitchFamily="34" charset="0"/>
            </a:endParaRPr>
          </a:p>
          <a:p>
            <a:r>
              <a:rPr lang="en-US" sz="2400" dirty="0">
                <a:latin typeface="Abadi" panose="020B0604020104020204" pitchFamily="34" charset="0"/>
              </a:rPr>
              <a:t>The Data we have is from 2010, but the first successful landing on the ground pad happened in 2015, nearly 6 year after the earliest launch record </a:t>
            </a:r>
            <a:endParaRPr lang="en-IN" sz="2400" dirty="0">
              <a:latin typeface="Abadi" panose="020B0604020104020204" pitchFamily="34" charset="0"/>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79ABFF8D-286A-B4FB-04BD-6DF019F2817C}"/>
              </a:ext>
            </a:extLst>
          </p:cNvPr>
          <p:cNvPicPr>
            <a:picLocks noChangeAspect="1"/>
          </p:cNvPicPr>
          <p:nvPr/>
        </p:nvPicPr>
        <p:blipFill>
          <a:blip r:embed="rId3"/>
          <a:stretch>
            <a:fillRect/>
          </a:stretch>
        </p:blipFill>
        <p:spPr>
          <a:xfrm>
            <a:off x="770011" y="1514368"/>
            <a:ext cx="2273232" cy="5269204"/>
          </a:xfrm>
          <a:prstGeom prst="rect">
            <a:avLst/>
          </a:prstGeom>
        </p:spPr>
      </p:pic>
      <p:pic>
        <p:nvPicPr>
          <p:cNvPr id="7" name="Picture 6">
            <a:extLst>
              <a:ext uri="{FF2B5EF4-FFF2-40B4-BE49-F238E27FC236}">
                <a16:creationId xmlns:a16="http://schemas.microsoft.com/office/drawing/2014/main" id="{212C454D-2741-D4A3-B377-BC5F688CC3EF}"/>
              </a:ext>
            </a:extLst>
          </p:cNvPr>
          <p:cNvPicPr>
            <a:picLocks noChangeAspect="1"/>
          </p:cNvPicPr>
          <p:nvPr/>
        </p:nvPicPr>
        <p:blipFill>
          <a:blip r:embed="rId4"/>
          <a:stretch>
            <a:fillRect/>
          </a:stretch>
        </p:blipFill>
        <p:spPr>
          <a:xfrm>
            <a:off x="3413050" y="1514368"/>
            <a:ext cx="8555665" cy="1470128"/>
          </a:xfrm>
          <a:prstGeom prst="rect">
            <a:avLst/>
          </a:prstGeom>
        </p:spPr>
      </p:pic>
      <p:sp>
        <p:nvSpPr>
          <p:cNvPr id="9" name="TextBox 8">
            <a:extLst>
              <a:ext uri="{FF2B5EF4-FFF2-40B4-BE49-F238E27FC236}">
                <a16:creationId xmlns:a16="http://schemas.microsoft.com/office/drawing/2014/main" id="{491BAED6-DA13-A010-9B67-DE8F86E9D19F}"/>
              </a:ext>
            </a:extLst>
          </p:cNvPr>
          <p:cNvSpPr txBox="1"/>
          <p:nvPr/>
        </p:nvSpPr>
        <p:spPr>
          <a:xfrm>
            <a:off x="3477229" y="3379815"/>
            <a:ext cx="8197702" cy="2677656"/>
          </a:xfrm>
          <a:prstGeom prst="rect">
            <a:avLst/>
          </a:prstGeom>
          <a:noFill/>
        </p:spPr>
        <p:txBody>
          <a:bodyPr wrap="square" rtlCol="0">
            <a:spAutoFit/>
          </a:bodyPr>
          <a:lstStyle/>
          <a:p>
            <a:r>
              <a:rPr lang="en-US" sz="2400" dirty="0">
                <a:latin typeface="Abadi" panose="020B0604020104020204" pitchFamily="34" charset="0"/>
              </a:rPr>
              <a:t>There are a total of 24 distinct Boosters which were able to carry a payload greater than 4000 and less than 6000</a:t>
            </a:r>
          </a:p>
          <a:p>
            <a:endParaRPr lang="en-US" sz="2400" dirty="0">
              <a:latin typeface="Abadi" panose="020B0604020104020204" pitchFamily="34" charset="0"/>
            </a:endParaRPr>
          </a:p>
          <a:p>
            <a:r>
              <a:rPr lang="en-US" sz="2400" dirty="0">
                <a:latin typeface="Abadi" panose="020B0604020104020204" pitchFamily="34" charset="0"/>
              </a:rPr>
              <a:t>Majority of them being the B5 and FT boosters, there is no order to them, both of the versions carried out payload similarly, while V1.1 carried out towards the lower end of the payload mass.</a:t>
            </a:r>
            <a:endParaRPr lang="en-IN" sz="2400" dirty="0">
              <a:latin typeface="Abadi" panose="020B0604020104020204" pitchFamily="34" charset="0"/>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350874" y="1467292"/>
            <a:ext cx="11387470" cy="504780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endParaRPr lang="en-US" sz="2400" dirty="0">
              <a:solidFill>
                <a:schemeClr val="accent3">
                  <a:lumMod val="25000"/>
                </a:schemeClr>
              </a:solidFill>
              <a:latin typeface="Abadi" panose="020B0604020104020204" pitchFamily="34" charset="0"/>
            </a:endParaRPr>
          </a:p>
          <a:p>
            <a:pPr>
              <a:lnSpc>
                <a:spcPct val="100000"/>
              </a:lnSpc>
              <a:spcBef>
                <a:spcPts val="1400"/>
              </a:spcBef>
            </a:pPr>
            <a:r>
              <a:rPr lang="en-US" sz="2400" dirty="0">
                <a:solidFill>
                  <a:schemeClr val="accent3">
                    <a:lumMod val="25000"/>
                  </a:schemeClr>
                </a:solidFill>
                <a:latin typeface="Abadi" panose="020B0604020104020204" pitchFamily="34" charset="0"/>
              </a:rPr>
              <a:t>This capstone predicts the Falcon 9 first-stage landing success using machine learning. I collected and cleaned launch data, performed exploratory analysis, and trained models. Decision trees achieved the highest accuracy. Insights from this study can help competitors assess launch costs and improve bidding strategies.</a:t>
            </a:r>
          </a:p>
          <a:p>
            <a:pPr>
              <a:lnSpc>
                <a:spcPct val="100000"/>
              </a:lnSpc>
              <a:spcBef>
                <a:spcPts val="1400"/>
              </a:spcBef>
            </a:pPr>
            <a:r>
              <a:rPr lang="en-US" sz="2400" dirty="0">
                <a:solidFill>
                  <a:schemeClr val="accent3">
                    <a:lumMod val="25000"/>
                  </a:schemeClr>
                </a:solidFill>
                <a:latin typeface="Abadi" panose="020B0604020104020204" pitchFamily="34" charset="0"/>
              </a:rPr>
              <a:t>Initial findings suggest that probability of success has improved with time since 2013, as newer flight numbers proved to be more successful, and orbits ES-L1, GEO, HEO, SSO being highly successful while SO and GTO saw the least success. Launch stations like KSC saw the most success.</a:t>
            </a:r>
          </a:p>
          <a:p>
            <a:pPr>
              <a:lnSpc>
                <a:spcPct val="100000"/>
              </a:lnSpc>
              <a:spcBef>
                <a:spcPts val="1400"/>
              </a:spcBef>
            </a:pPr>
            <a:r>
              <a:rPr lang="en-US" sz="2400" dirty="0">
                <a:solidFill>
                  <a:schemeClr val="accent3">
                    <a:lumMod val="25000"/>
                  </a:schemeClr>
                </a:solidFill>
                <a:latin typeface="Abadi" panose="020B0604020104020204" pitchFamily="34" charset="0"/>
              </a:rPr>
              <a:t>I dealt as to find the factors which were affecting the above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244A77AB-E042-5BA3-09B1-42C156DCD346}"/>
              </a:ext>
            </a:extLst>
          </p:cNvPr>
          <p:cNvPicPr>
            <a:picLocks noChangeAspect="1"/>
          </p:cNvPicPr>
          <p:nvPr/>
        </p:nvPicPr>
        <p:blipFill>
          <a:blip r:embed="rId3"/>
          <a:stretch>
            <a:fillRect/>
          </a:stretch>
        </p:blipFill>
        <p:spPr>
          <a:xfrm>
            <a:off x="849578" y="2043567"/>
            <a:ext cx="7252431" cy="3982006"/>
          </a:xfrm>
          <a:prstGeom prst="rect">
            <a:avLst/>
          </a:prstGeom>
        </p:spPr>
      </p:pic>
      <p:sp>
        <p:nvSpPr>
          <p:cNvPr id="7" name="TextBox 6">
            <a:extLst>
              <a:ext uri="{FF2B5EF4-FFF2-40B4-BE49-F238E27FC236}">
                <a16:creationId xmlns:a16="http://schemas.microsoft.com/office/drawing/2014/main" id="{12759E43-723A-B931-AC81-8B7B576D8E62}"/>
              </a:ext>
            </a:extLst>
          </p:cNvPr>
          <p:cNvSpPr txBox="1"/>
          <p:nvPr/>
        </p:nvSpPr>
        <p:spPr>
          <a:xfrm>
            <a:off x="8454274" y="2360428"/>
            <a:ext cx="3264196" cy="3416320"/>
          </a:xfrm>
          <a:prstGeom prst="rect">
            <a:avLst/>
          </a:prstGeom>
          <a:noFill/>
        </p:spPr>
        <p:txBody>
          <a:bodyPr wrap="square" rtlCol="0">
            <a:spAutoFit/>
          </a:bodyPr>
          <a:lstStyle/>
          <a:p>
            <a:r>
              <a:rPr lang="en-US" sz="2400" dirty="0">
                <a:latin typeface="Abadi" panose="020B0604020104020204" pitchFamily="34" charset="0"/>
              </a:rPr>
              <a:t>Missions were dominantly successful only failure were during landing, this shows that Rocket launches are safer and most of the risk is in landing the rocket safely</a:t>
            </a:r>
            <a:endParaRPr lang="en-IN" sz="2400" dirty="0">
              <a:latin typeface="Abadi" panose="020B0604020104020204" pitchFamily="34" charset="0"/>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8C3EC6BC-1E14-B4E5-29C0-9F54144913A2}"/>
              </a:ext>
            </a:extLst>
          </p:cNvPr>
          <p:cNvPicPr>
            <a:picLocks noChangeAspect="1"/>
          </p:cNvPicPr>
          <p:nvPr/>
        </p:nvPicPr>
        <p:blipFill>
          <a:blip r:embed="rId3"/>
          <a:stretch>
            <a:fillRect/>
          </a:stretch>
        </p:blipFill>
        <p:spPr>
          <a:xfrm>
            <a:off x="770011" y="3062177"/>
            <a:ext cx="7393553" cy="3629311"/>
          </a:xfrm>
          <a:prstGeom prst="rect">
            <a:avLst/>
          </a:prstGeom>
        </p:spPr>
      </p:pic>
      <p:pic>
        <p:nvPicPr>
          <p:cNvPr id="8" name="Picture 7">
            <a:extLst>
              <a:ext uri="{FF2B5EF4-FFF2-40B4-BE49-F238E27FC236}">
                <a16:creationId xmlns:a16="http://schemas.microsoft.com/office/drawing/2014/main" id="{D3708AF5-C82A-1399-8FCF-161F14BE86BC}"/>
              </a:ext>
            </a:extLst>
          </p:cNvPr>
          <p:cNvPicPr>
            <a:picLocks noChangeAspect="1"/>
          </p:cNvPicPr>
          <p:nvPr/>
        </p:nvPicPr>
        <p:blipFill>
          <a:blip r:embed="rId4"/>
          <a:stretch>
            <a:fillRect/>
          </a:stretch>
        </p:blipFill>
        <p:spPr>
          <a:xfrm>
            <a:off x="770011" y="1338154"/>
            <a:ext cx="10382022" cy="1543269"/>
          </a:xfrm>
          <a:prstGeom prst="rect">
            <a:avLst/>
          </a:prstGeom>
        </p:spPr>
      </p:pic>
      <p:sp>
        <p:nvSpPr>
          <p:cNvPr id="9" name="TextBox 8">
            <a:extLst>
              <a:ext uri="{FF2B5EF4-FFF2-40B4-BE49-F238E27FC236}">
                <a16:creationId xmlns:a16="http://schemas.microsoft.com/office/drawing/2014/main" id="{6AFE155B-EC9A-4056-5402-6D752F8854E3}"/>
              </a:ext>
            </a:extLst>
          </p:cNvPr>
          <p:cNvSpPr txBox="1"/>
          <p:nvPr/>
        </p:nvSpPr>
        <p:spPr>
          <a:xfrm>
            <a:off x="8163565" y="3233470"/>
            <a:ext cx="4028436" cy="3170099"/>
          </a:xfrm>
          <a:prstGeom prst="rect">
            <a:avLst/>
          </a:prstGeom>
          <a:noFill/>
        </p:spPr>
        <p:txBody>
          <a:bodyPr wrap="square" rtlCol="0">
            <a:spAutoFit/>
          </a:bodyPr>
          <a:lstStyle/>
          <a:p>
            <a:r>
              <a:rPr lang="en-US" sz="2000" dirty="0">
                <a:latin typeface="Abadi" panose="020B0604020104020204" pitchFamily="34" charset="0"/>
              </a:rPr>
              <a:t>There were a total of 12 such launches, Where the payload was maximum of 15600 Kg, all of them were carried out by the F9 B5 boosters, and were predominantly successfully carried out by spaceX, with only 2 failures of landing out of 12. All of them were target to LEO orbit which means their Payload was a satellite.</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pic>
        <p:nvPicPr>
          <p:cNvPr id="6" name="Content Placeholder 5">
            <a:extLst>
              <a:ext uri="{FF2B5EF4-FFF2-40B4-BE49-F238E27FC236}">
                <a16:creationId xmlns:a16="http://schemas.microsoft.com/office/drawing/2014/main" id="{C2F89ABB-43BB-D614-A890-45FACEC27919}"/>
              </a:ext>
            </a:extLst>
          </p:cNvPr>
          <p:cNvPicPr>
            <a:picLocks noGrp="1" noChangeAspect="1"/>
          </p:cNvPicPr>
          <p:nvPr>
            <p:ph idx="4294967295"/>
          </p:nvPr>
        </p:nvPicPr>
        <p:blipFill>
          <a:blip r:embed="rId3"/>
          <a:stretch>
            <a:fillRect/>
          </a:stretch>
        </p:blipFill>
        <p:spPr>
          <a:xfrm>
            <a:off x="209727" y="1933733"/>
            <a:ext cx="7767934" cy="3665920"/>
          </a:xfrm>
          <a:prstGeom prst="rect">
            <a:avLst/>
          </a:prstGeom>
        </p:spPr>
      </p:pic>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7" name="TextBox 6">
            <a:extLst>
              <a:ext uri="{FF2B5EF4-FFF2-40B4-BE49-F238E27FC236}">
                <a16:creationId xmlns:a16="http://schemas.microsoft.com/office/drawing/2014/main" id="{1E7473DE-4821-2B53-3B1B-2428A6C07A86}"/>
              </a:ext>
            </a:extLst>
          </p:cNvPr>
          <p:cNvSpPr txBox="1"/>
          <p:nvPr/>
        </p:nvSpPr>
        <p:spPr>
          <a:xfrm>
            <a:off x="8283304" y="2181643"/>
            <a:ext cx="3455040" cy="3170099"/>
          </a:xfrm>
          <a:prstGeom prst="rect">
            <a:avLst/>
          </a:prstGeom>
          <a:noFill/>
        </p:spPr>
        <p:txBody>
          <a:bodyPr wrap="square" rtlCol="0">
            <a:spAutoFit/>
          </a:bodyPr>
          <a:lstStyle/>
          <a:p>
            <a:r>
              <a:rPr lang="en-US" sz="2000" dirty="0">
                <a:latin typeface="Abadi" panose="020B0604020104020204" pitchFamily="34" charset="0"/>
              </a:rPr>
              <a:t>2015 Recorded 7 missions, out of them only 1 successfully landed on December, all the drone ship landing attempts were a failure (January, April), boosters used in 2015 were predominantly V1.1 of falcon 9 launched from cape caraneval. </a:t>
            </a:r>
            <a:endParaRPr lang="en-IN" sz="2000" dirty="0">
              <a:latin typeface="Abadi" panose="020B0604020104020204" pitchFamily="34" charset="0"/>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968793" y="1674235"/>
            <a:ext cx="4316818"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Count of landing outcomes between the date 2010-06-04 and 2017-03-20, in descending order</a:t>
            </a:r>
          </a:p>
          <a:p>
            <a:pPr>
              <a:lnSpc>
                <a:spcPct val="100000"/>
              </a:lnSpc>
              <a:spcBef>
                <a:spcPts val="1400"/>
              </a:spcBef>
            </a:pPr>
            <a:r>
              <a:rPr lang="en-US" sz="2200" dirty="0">
                <a:solidFill>
                  <a:schemeClr val="accent3">
                    <a:lumMod val="25000"/>
                  </a:schemeClr>
                </a:solidFill>
                <a:latin typeface="Abadi"/>
              </a:rPr>
              <a:t>They predominantly didn’t attempt landings, their first landing success with a falcon 9 booster was recorded in 2015, so total 8 successful landings between December 2015- march 2017. </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6D0B1D79-0AF4-7382-D194-0A9F3A464859}"/>
              </a:ext>
            </a:extLst>
          </p:cNvPr>
          <p:cNvPicPr>
            <a:picLocks noChangeAspect="1"/>
          </p:cNvPicPr>
          <p:nvPr/>
        </p:nvPicPr>
        <p:blipFill>
          <a:blip r:embed="rId3"/>
          <a:stretch>
            <a:fillRect/>
          </a:stretch>
        </p:blipFill>
        <p:spPr>
          <a:xfrm>
            <a:off x="1208488" y="1453185"/>
            <a:ext cx="5090374" cy="486616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Locations</a:t>
            </a:r>
          </a:p>
        </p:txBody>
      </p:sp>
      <p:pic>
        <p:nvPicPr>
          <p:cNvPr id="6" name="Picture 5">
            <a:extLst>
              <a:ext uri="{FF2B5EF4-FFF2-40B4-BE49-F238E27FC236}">
                <a16:creationId xmlns:a16="http://schemas.microsoft.com/office/drawing/2014/main" id="{3AEF681C-3217-4220-1677-982D2059BC91}"/>
              </a:ext>
            </a:extLst>
          </p:cNvPr>
          <p:cNvPicPr>
            <a:picLocks noChangeAspect="1"/>
          </p:cNvPicPr>
          <p:nvPr/>
        </p:nvPicPr>
        <p:blipFill>
          <a:blip r:embed="rId3"/>
          <a:stretch>
            <a:fillRect/>
          </a:stretch>
        </p:blipFill>
        <p:spPr>
          <a:xfrm>
            <a:off x="893836" y="1484278"/>
            <a:ext cx="4335178" cy="2813350"/>
          </a:xfrm>
          <a:prstGeom prst="rect">
            <a:avLst/>
          </a:prstGeom>
        </p:spPr>
      </p:pic>
      <p:pic>
        <p:nvPicPr>
          <p:cNvPr id="8" name="Picture 7">
            <a:extLst>
              <a:ext uri="{FF2B5EF4-FFF2-40B4-BE49-F238E27FC236}">
                <a16:creationId xmlns:a16="http://schemas.microsoft.com/office/drawing/2014/main" id="{D1B66F54-2235-50CD-2FB1-213F37B36DF3}"/>
              </a:ext>
            </a:extLst>
          </p:cNvPr>
          <p:cNvPicPr>
            <a:picLocks noChangeAspect="1"/>
          </p:cNvPicPr>
          <p:nvPr/>
        </p:nvPicPr>
        <p:blipFill>
          <a:blip r:embed="rId4"/>
          <a:stretch>
            <a:fillRect/>
          </a:stretch>
        </p:blipFill>
        <p:spPr>
          <a:xfrm>
            <a:off x="5677237" y="1484278"/>
            <a:ext cx="2571501" cy="2813350"/>
          </a:xfrm>
          <a:prstGeom prst="rect">
            <a:avLst/>
          </a:prstGeom>
        </p:spPr>
      </p:pic>
      <p:pic>
        <p:nvPicPr>
          <p:cNvPr id="10" name="Picture 9">
            <a:extLst>
              <a:ext uri="{FF2B5EF4-FFF2-40B4-BE49-F238E27FC236}">
                <a16:creationId xmlns:a16="http://schemas.microsoft.com/office/drawing/2014/main" id="{2D505400-BB47-D90B-FA88-CC777F7DF2FA}"/>
              </a:ext>
            </a:extLst>
          </p:cNvPr>
          <p:cNvPicPr>
            <a:picLocks noChangeAspect="1"/>
          </p:cNvPicPr>
          <p:nvPr/>
        </p:nvPicPr>
        <p:blipFill>
          <a:blip r:embed="rId5"/>
          <a:stretch>
            <a:fillRect/>
          </a:stretch>
        </p:blipFill>
        <p:spPr>
          <a:xfrm>
            <a:off x="8696961" y="1484279"/>
            <a:ext cx="2571500" cy="2813350"/>
          </a:xfrm>
          <a:prstGeom prst="rect">
            <a:avLst/>
          </a:prstGeom>
        </p:spPr>
      </p:pic>
      <p:sp>
        <p:nvSpPr>
          <p:cNvPr id="11" name="TextBox 10">
            <a:extLst>
              <a:ext uri="{FF2B5EF4-FFF2-40B4-BE49-F238E27FC236}">
                <a16:creationId xmlns:a16="http://schemas.microsoft.com/office/drawing/2014/main" id="{3A0B9F63-82D6-EE68-2CC1-74B45DD1D7A0}"/>
              </a:ext>
            </a:extLst>
          </p:cNvPr>
          <p:cNvSpPr txBox="1"/>
          <p:nvPr/>
        </p:nvSpPr>
        <p:spPr>
          <a:xfrm>
            <a:off x="770011" y="4411275"/>
            <a:ext cx="10355189" cy="2292935"/>
          </a:xfrm>
          <a:prstGeom prst="rect">
            <a:avLst/>
          </a:prstGeom>
          <a:noFill/>
        </p:spPr>
        <p:txBody>
          <a:bodyPr wrap="square" rtlCol="0">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CAAFS LC-40 (Cape Canaveral Air Force Launch Complex 40) Florida US</a:t>
            </a:r>
          </a:p>
          <a:p>
            <a:pPr>
              <a:lnSpc>
                <a:spcPct val="100000"/>
              </a:lnSpc>
              <a:spcBef>
                <a:spcPts val="1400"/>
              </a:spcBef>
            </a:pPr>
            <a:r>
              <a:rPr lang="en-US" sz="1800" dirty="0">
                <a:solidFill>
                  <a:schemeClr val="accent3">
                    <a:lumMod val="25000"/>
                  </a:schemeClr>
                </a:solidFill>
                <a:latin typeface="Abadi" panose="020B0604020104020204" pitchFamily="34" charset="0"/>
              </a:rPr>
              <a:t>VAFB SLC-4E (Vandenberg Air Force Base Space Launch Complex 4 East) Nebraska US</a:t>
            </a:r>
          </a:p>
          <a:p>
            <a:pPr>
              <a:lnSpc>
                <a:spcPct val="100000"/>
              </a:lnSpc>
              <a:spcBef>
                <a:spcPts val="1400"/>
              </a:spcBef>
            </a:pPr>
            <a:r>
              <a:rPr lang="en-US" sz="1800" dirty="0">
                <a:solidFill>
                  <a:schemeClr val="accent3">
                    <a:lumMod val="25000"/>
                  </a:schemeClr>
                </a:solidFill>
                <a:latin typeface="Abadi" panose="020B0604020104020204" pitchFamily="34" charset="0"/>
              </a:rPr>
              <a:t>KSC LC-39A (Kennedy Space Center Launch Complex 39A) Florida US</a:t>
            </a:r>
          </a:p>
          <a:p>
            <a:pPr>
              <a:lnSpc>
                <a:spcPct val="100000"/>
              </a:lnSpc>
              <a:spcBef>
                <a:spcPts val="1400"/>
              </a:spcBef>
            </a:pPr>
            <a:r>
              <a:rPr lang="en-US" sz="1800" dirty="0">
                <a:solidFill>
                  <a:schemeClr val="accent3">
                    <a:lumMod val="25000"/>
                  </a:schemeClr>
                </a:solidFill>
                <a:latin typeface="Abadi" panose="020B0604020104020204" pitchFamily="34" charset="0"/>
              </a:rPr>
              <a:t>They are situated along the Atlantic and Pacific coast, providing direct access to supply chains and transportation routes. Their coastal location allows for eastward launches over the ocean, westwards for </a:t>
            </a:r>
            <a:r>
              <a:rPr lang="en-US" dirty="0">
                <a:solidFill>
                  <a:schemeClr val="accent3">
                    <a:lumMod val="25000"/>
                  </a:schemeClr>
                </a:solidFill>
                <a:latin typeface="Abadi" panose="020B0604020104020204" pitchFamily="34" charset="0"/>
              </a:rPr>
              <a:t>V</a:t>
            </a:r>
            <a:r>
              <a:rPr lang="en-US" sz="1800" dirty="0">
                <a:solidFill>
                  <a:schemeClr val="accent3">
                    <a:lumMod val="25000"/>
                  </a:schemeClr>
                </a:solidFill>
                <a:latin typeface="Abadi" panose="020B0604020104020204" pitchFamily="34" charset="0"/>
              </a:rPr>
              <a:t>andenberg reducing the risk of debris falling over land. </a:t>
            </a:r>
            <a:endParaRPr lang="en-US"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in Launch bases</a:t>
            </a:r>
          </a:p>
        </p:txBody>
      </p:sp>
      <p:pic>
        <p:nvPicPr>
          <p:cNvPr id="4" name="Picture 3">
            <a:extLst>
              <a:ext uri="{FF2B5EF4-FFF2-40B4-BE49-F238E27FC236}">
                <a16:creationId xmlns:a16="http://schemas.microsoft.com/office/drawing/2014/main" id="{4C2C5B0E-D8FD-478D-2F88-26024A72263F}"/>
              </a:ext>
            </a:extLst>
          </p:cNvPr>
          <p:cNvPicPr>
            <a:picLocks noChangeAspect="1"/>
          </p:cNvPicPr>
          <p:nvPr/>
        </p:nvPicPr>
        <p:blipFill>
          <a:blip r:embed="rId3"/>
          <a:stretch>
            <a:fillRect/>
          </a:stretch>
        </p:blipFill>
        <p:spPr>
          <a:xfrm>
            <a:off x="1027186" y="1656666"/>
            <a:ext cx="2216628" cy="2016583"/>
          </a:xfrm>
          <a:prstGeom prst="rect">
            <a:avLst/>
          </a:prstGeom>
        </p:spPr>
      </p:pic>
      <p:pic>
        <p:nvPicPr>
          <p:cNvPr id="7" name="Picture 6">
            <a:extLst>
              <a:ext uri="{FF2B5EF4-FFF2-40B4-BE49-F238E27FC236}">
                <a16:creationId xmlns:a16="http://schemas.microsoft.com/office/drawing/2014/main" id="{16938E7D-0296-FF40-9E81-F9AB1707A138}"/>
              </a:ext>
            </a:extLst>
          </p:cNvPr>
          <p:cNvPicPr>
            <a:picLocks noChangeAspect="1"/>
          </p:cNvPicPr>
          <p:nvPr/>
        </p:nvPicPr>
        <p:blipFill>
          <a:blip r:embed="rId4"/>
          <a:stretch>
            <a:fillRect/>
          </a:stretch>
        </p:blipFill>
        <p:spPr>
          <a:xfrm>
            <a:off x="3650737" y="1656666"/>
            <a:ext cx="2198419" cy="2016583"/>
          </a:xfrm>
          <a:prstGeom prst="rect">
            <a:avLst/>
          </a:prstGeom>
        </p:spPr>
      </p:pic>
      <p:pic>
        <p:nvPicPr>
          <p:cNvPr id="12" name="Picture 11">
            <a:extLst>
              <a:ext uri="{FF2B5EF4-FFF2-40B4-BE49-F238E27FC236}">
                <a16:creationId xmlns:a16="http://schemas.microsoft.com/office/drawing/2014/main" id="{AA20880A-6732-B461-F661-FF08D14644A9}"/>
              </a:ext>
            </a:extLst>
          </p:cNvPr>
          <p:cNvPicPr>
            <a:picLocks noChangeAspect="1"/>
          </p:cNvPicPr>
          <p:nvPr/>
        </p:nvPicPr>
        <p:blipFill>
          <a:blip r:embed="rId5"/>
          <a:stretch>
            <a:fillRect/>
          </a:stretch>
        </p:blipFill>
        <p:spPr>
          <a:xfrm>
            <a:off x="6256079" y="1656666"/>
            <a:ext cx="2176767" cy="2081503"/>
          </a:xfrm>
          <a:prstGeom prst="rect">
            <a:avLst/>
          </a:prstGeom>
        </p:spPr>
      </p:pic>
      <p:pic>
        <p:nvPicPr>
          <p:cNvPr id="14" name="Picture 13">
            <a:extLst>
              <a:ext uri="{FF2B5EF4-FFF2-40B4-BE49-F238E27FC236}">
                <a16:creationId xmlns:a16="http://schemas.microsoft.com/office/drawing/2014/main" id="{CE0241AD-50BE-B190-6DBE-AD5356CD3C91}"/>
              </a:ext>
            </a:extLst>
          </p:cNvPr>
          <p:cNvPicPr>
            <a:picLocks noChangeAspect="1"/>
          </p:cNvPicPr>
          <p:nvPr/>
        </p:nvPicPr>
        <p:blipFill>
          <a:blip r:embed="rId6"/>
          <a:stretch>
            <a:fillRect/>
          </a:stretch>
        </p:blipFill>
        <p:spPr>
          <a:xfrm>
            <a:off x="8839769" y="1656666"/>
            <a:ext cx="2176766" cy="2081503"/>
          </a:xfrm>
          <a:prstGeom prst="rect">
            <a:avLst/>
          </a:prstGeom>
        </p:spPr>
      </p:pic>
      <p:sp>
        <p:nvSpPr>
          <p:cNvPr id="15" name="TextBox 14">
            <a:extLst>
              <a:ext uri="{FF2B5EF4-FFF2-40B4-BE49-F238E27FC236}">
                <a16:creationId xmlns:a16="http://schemas.microsoft.com/office/drawing/2014/main" id="{11170127-2568-5D7C-66F0-9B789BC6BB02}"/>
              </a:ext>
            </a:extLst>
          </p:cNvPr>
          <p:cNvSpPr txBox="1"/>
          <p:nvPr/>
        </p:nvSpPr>
        <p:spPr>
          <a:xfrm>
            <a:off x="1027186" y="4017010"/>
            <a:ext cx="2216628" cy="1815882"/>
          </a:xfrm>
          <a:prstGeom prst="rect">
            <a:avLst/>
          </a:prstGeom>
          <a:noFill/>
        </p:spPr>
        <p:txBody>
          <a:bodyPr wrap="square" rtlCol="0">
            <a:spAutoFit/>
          </a:bodyPr>
          <a:lstStyle/>
          <a:p>
            <a:pPr algn="ctr"/>
            <a:r>
              <a:rPr lang="en-US" sz="1400" dirty="0">
                <a:solidFill>
                  <a:schemeClr val="accent3">
                    <a:lumMod val="25000"/>
                  </a:schemeClr>
                </a:solidFill>
                <a:latin typeface="Abadi" panose="020B0604020104020204" pitchFamily="34" charset="0"/>
              </a:rPr>
              <a:t>VAFB SLC-4E (Vandenberg Air Force Base Space Launch Complex 4 East) Nebraska US</a:t>
            </a:r>
          </a:p>
          <a:p>
            <a:pPr algn="ctr"/>
            <a:endParaRPr lang="en-US" sz="1400" dirty="0">
              <a:solidFill>
                <a:schemeClr val="accent3">
                  <a:lumMod val="25000"/>
                </a:schemeClr>
              </a:solidFill>
              <a:latin typeface="Abadi" panose="020B0604020104020204" pitchFamily="34" charset="0"/>
            </a:endParaRPr>
          </a:p>
          <a:p>
            <a:pPr algn="ctr"/>
            <a:r>
              <a:rPr lang="en-US" sz="1400" dirty="0">
                <a:solidFill>
                  <a:schemeClr val="accent3">
                    <a:lumMod val="25000"/>
                  </a:schemeClr>
                </a:solidFill>
                <a:latin typeface="Abadi" panose="020B0604020104020204" pitchFamily="34" charset="0"/>
              </a:rPr>
              <a:t>Total of 10 attempts</a:t>
            </a:r>
          </a:p>
          <a:p>
            <a:pPr algn="ctr"/>
            <a:r>
              <a:rPr lang="en-US" sz="1400" dirty="0">
                <a:solidFill>
                  <a:schemeClr val="accent3">
                    <a:lumMod val="25000"/>
                  </a:schemeClr>
                </a:solidFill>
                <a:latin typeface="Abadi" panose="020B0604020104020204" pitchFamily="34" charset="0"/>
              </a:rPr>
              <a:t>Success ratio 2:3</a:t>
            </a:r>
          </a:p>
        </p:txBody>
      </p:sp>
      <p:sp>
        <p:nvSpPr>
          <p:cNvPr id="16" name="TextBox 15">
            <a:extLst>
              <a:ext uri="{FF2B5EF4-FFF2-40B4-BE49-F238E27FC236}">
                <a16:creationId xmlns:a16="http://schemas.microsoft.com/office/drawing/2014/main" id="{2939E9EA-8F06-3A6A-7712-4425D7F52C0F}"/>
              </a:ext>
            </a:extLst>
          </p:cNvPr>
          <p:cNvSpPr txBox="1"/>
          <p:nvPr/>
        </p:nvSpPr>
        <p:spPr>
          <a:xfrm>
            <a:off x="3632528" y="4017010"/>
            <a:ext cx="2216628" cy="1815882"/>
          </a:xfrm>
          <a:prstGeom prst="rect">
            <a:avLst/>
          </a:prstGeom>
          <a:noFill/>
        </p:spPr>
        <p:txBody>
          <a:bodyPr wrap="square" rtlCol="0">
            <a:spAutoFit/>
          </a:bodyPr>
          <a:lstStyle/>
          <a:p>
            <a:pPr algn="ctr">
              <a:lnSpc>
                <a:spcPct val="100000"/>
              </a:lnSpc>
              <a:spcBef>
                <a:spcPts val="1400"/>
              </a:spcBef>
            </a:pPr>
            <a:r>
              <a:rPr lang="en-US" sz="1400" dirty="0">
                <a:solidFill>
                  <a:schemeClr val="accent3">
                    <a:lumMod val="25000"/>
                  </a:schemeClr>
                </a:solidFill>
                <a:latin typeface="Abadi" panose="020B0604020104020204" pitchFamily="34" charset="0"/>
              </a:rPr>
              <a:t>KSC LC-39A (Kennedy Space Center Launch Complex 39A) Florida US</a:t>
            </a:r>
          </a:p>
          <a:p>
            <a:pPr algn="ctr"/>
            <a:endParaRPr lang="en-US" sz="1400" dirty="0">
              <a:solidFill>
                <a:schemeClr val="accent3">
                  <a:lumMod val="25000"/>
                </a:schemeClr>
              </a:solidFill>
              <a:latin typeface="Abadi" panose="020B0604020104020204" pitchFamily="34" charset="0"/>
            </a:endParaRPr>
          </a:p>
          <a:p>
            <a:pPr algn="ctr"/>
            <a:endParaRPr lang="en-US" sz="1400" dirty="0">
              <a:solidFill>
                <a:schemeClr val="accent3">
                  <a:lumMod val="25000"/>
                </a:schemeClr>
              </a:solidFill>
              <a:latin typeface="Abadi" panose="020B0604020104020204" pitchFamily="34" charset="0"/>
            </a:endParaRPr>
          </a:p>
          <a:p>
            <a:pPr algn="ctr"/>
            <a:endParaRPr lang="en-US" sz="1400" dirty="0">
              <a:solidFill>
                <a:schemeClr val="accent3">
                  <a:lumMod val="25000"/>
                </a:schemeClr>
              </a:solidFill>
              <a:latin typeface="Abadi" panose="020B0604020104020204" pitchFamily="34" charset="0"/>
            </a:endParaRPr>
          </a:p>
          <a:p>
            <a:pPr algn="ctr"/>
            <a:r>
              <a:rPr lang="en-US" sz="1400" dirty="0">
                <a:solidFill>
                  <a:schemeClr val="accent3">
                    <a:lumMod val="25000"/>
                  </a:schemeClr>
                </a:solidFill>
                <a:latin typeface="Abadi" panose="020B0604020104020204" pitchFamily="34" charset="0"/>
              </a:rPr>
              <a:t>Total of 13 attempts</a:t>
            </a:r>
          </a:p>
          <a:p>
            <a:pPr algn="ctr"/>
            <a:r>
              <a:rPr lang="en-US" sz="1400" dirty="0">
                <a:solidFill>
                  <a:schemeClr val="accent3">
                    <a:lumMod val="25000"/>
                  </a:schemeClr>
                </a:solidFill>
                <a:latin typeface="Abadi" panose="020B0604020104020204" pitchFamily="34" charset="0"/>
              </a:rPr>
              <a:t>Success ratio 10:3</a:t>
            </a:r>
          </a:p>
        </p:txBody>
      </p:sp>
      <p:sp>
        <p:nvSpPr>
          <p:cNvPr id="17" name="TextBox 16">
            <a:extLst>
              <a:ext uri="{FF2B5EF4-FFF2-40B4-BE49-F238E27FC236}">
                <a16:creationId xmlns:a16="http://schemas.microsoft.com/office/drawing/2014/main" id="{A60A955A-F488-FE65-2B6A-95A4DEBE02D0}"/>
              </a:ext>
            </a:extLst>
          </p:cNvPr>
          <p:cNvSpPr txBox="1"/>
          <p:nvPr/>
        </p:nvSpPr>
        <p:spPr>
          <a:xfrm>
            <a:off x="6216218" y="4030980"/>
            <a:ext cx="2216628" cy="1779974"/>
          </a:xfrm>
          <a:prstGeom prst="rect">
            <a:avLst/>
          </a:prstGeom>
          <a:noFill/>
        </p:spPr>
        <p:txBody>
          <a:bodyPr wrap="square" rtlCol="0">
            <a:spAutoFit/>
          </a:bodyPr>
          <a:lstStyle/>
          <a:p>
            <a:pPr algn="ctr">
              <a:lnSpc>
                <a:spcPct val="100000"/>
              </a:lnSpc>
              <a:spcBef>
                <a:spcPts val="1400"/>
              </a:spcBef>
            </a:pPr>
            <a:r>
              <a:rPr lang="en-US" sz="1400" dirty="0">
                <a:solidFill>
                  <a:schemeClr val="accent3">
                    <a:lumMod val="25000"/>
                  </a:schemeClr>
                </a:solidFill>
                <a:latin typeface="Abadi" panose="020B0604020104020204" pitchFamily="34" charset="0"/>
              </a:rPr>
              <a:t>CAAFS LC-40 (Cape Canaveral Air Force Launch Complex 40) Florida US</a:t>
            </a:r>
          </a:p>
          <a:p>
            <a:pPr algn="ctr">
              <a:lnSpc>
                <a:spcPct val="100000"/>
              </a:lnSpc>
              <a:spcBef>
                <a:spcPts val="1400"/>
              </a:spcBef>
            </a:pPr>
            <a:endParaRPr lang="en-US" sz="1400" dirty="0">
              <a:solidFill>
                <a:schemeClr val="accent3">
                  <a:lumMod val="25000"/>
                </a:schemeClr>
              </a:solidFill>
              <a:latin typeface="Abadi" panose="020B0604020104020204" pitchFamily="34" charset="0"/>
            </a:endParaRPr>
          </a:p>
          <a:p>
            <a:pPr algn="ctr"/>
            <a:r>
              <a:rPr lang="en-US" sz="1400" dirty="0">
                <a:solidFill>
                  <a:schemeClr val="accent3">
                    <a:lumMod val="25000"/>
                  </a:schemeClr>
                </a:solidFill>
                <a:latin typeface="Abadi" panose="020B0604020104020204" pitchFamily="34" charset="0"/>
              </a:rPr>
              <a:t>Total of 26 attempts</a:t>
            </a:r>
          </a:p>
          <a:p>
            <a:pPr algn="ctr"/>
            <a:r>
              <a:rPr lang="en-US" sz="1400" dirty="0">
                <a:solidFill>
                  <a:schemeClr val="accent3">
                    <a:lumMod val="25000"/>
                  </a:schemeClr>
                </a:solidFill>
                <a:latin typeface="Abadi" panose="020B0604020104020204" pitchFamily="34" charset="0"/>
              </a:rPr>
              <a:t>Success ratio 7:19</a:t>
            </a:r>
          </a:p>
        </p:txBody>
      </p:sp>
      <p:sp>
        <p:nvSpPr>
          <p:cNvPr id="18" name="TextBox 17">
            <a:extLst>
              <a:ext uri="{FF2B5EF4-FFF2-40B4-BE49-F238E27FC236}">
                <a16:creationId xmlns:a16="http://schemas.microsoft.com/office/drawing/2014/main" id="{0A72BE73-3EEC-72FC-8982-D6DE9457DBEA}"/>
              </a:ext>
            </a:extLst>
          </p:cNvPr>
          <p:cNvSpPr txBox="1"/>
          <p:nvPr/>
        </p:nvSpPr>
        <p:spPr>
          <a:xfrm>
            <a:off x="8799907" y="4052918"/>
            <a:ext cx="2216628" cy="1779974"/>
          </a:xfrm>
          <a:prstGeom prst="rect">
            <a:avLst/>
          </a:prstGeom>
          <a:noFill/>
        </p:spPr>
        <p:txBody>
          <a:bodyPr wrap="square" rtlCol="0">
            <a:spAutoFit/>
          </a:bodyPr>
          <a:lstStyle/>
          <a:p>
            <a:pPr algn="ctr">
              <a:lnSpc>
                <a:spcPct val="100000"/>
              </a:lnSpc>
              <a:spcBef>
                <a:spcPts val="1400"/>
              </a:spcBef>
            </a:pPr>
            <a:r>
              <a:rPr lang="en-US" sz="1400" dirty="0">
                <a:solidFill>
                  <a:schemeClr val="accent3">
                    <a:lumMod val="25000"/>
                  </a:schemeClr>
                </a:solidFill>
                <a:latin typeface="Abadi" panose="020B0604020104020204" pitchFamily="34" charset="0"/>
              </a:rPr>
              <a:t>CAAFS SLC-40 (Cape Canaveral Air Force Space Launch Complex 40) Florida US</a:t>
            </a:r>
          </a:p>
          <a:p>
            <a:pPr algn="ctr">
              <a:lnSpc>
                <a:spcPct val="100000"/>
              </a:lnSpc>
              <a:spcBef>
                <a:spcPts val="1400"/>
              </a:spcBef>
            </a:pPr>
            <a:endParaRPr lang="en-US" sz="1400" dirty="0">
              <a:solidFill>
                <a:schemeClr val="accent3">
                  <a:lumMod val="25000"/>
                </a:schemeClr>
              </a:solidFill>
              <a:latin typeface="Abadi" panose="020B0604020104020204" pitchFamily="34" charset="0"/>
            </a:endParaRPr>
          </a:p>
          <a:p>
            <a:pPr algn="ctr"/>
            <a:r>
              <a:rPr lang="en-US" sz="1400" dirty="0">
                <a:solidFill>
                  <a:schemeClr val="accent3">
                    <a:lumMod val="25000"/>
                  </a:schemeClr>
                </a:solidFill>
                <a:latin typeface="Abadi" panose="020B0604020104020204" pitchFamily="34" charset="0"/>
              </a:rPr>
              <a:t>Total of 7 attempts</a:t>
            </a:r>
          </a:p>
          <a:p>
            <a:pPr algn="ctr"/>
            <a:r>
              <a:rPr lang="en-US" sz="1400" dirty="0">
                <a:solidFill>
                  <a:schemeClr val="accent3">
                    <a:lumMod val="25000"/>
                  </a:schemeClr>
                </a:solidFill>
                <a:latin typeface="Abadi" panose="020B0604020104020204" pitchFamily="34" charset="0"/>
              </a:rPr>
              <a:t>Success ratio 3:4</a:t>
            </a:r>
          </a:p>
        </p:txBody>
      </p:sp>
      <p:sp>
        <p:nvSpPr>
          <p:cNvPr id="19" name="TextBox 18">
            <a:extLst>
              <a:ext uri="{FF2B5EF4-FFF2-40B4-BE49-F238E27FC236}">
                <a16:creationId xmlns:a16="http://schemas.microsoft.com/office/drawing/2014/main" id="{3B271CAE-C40A-D62B-F160-28669C277160}"/>
              </a:ext>
            </a:extLst>
          </p:cNvPr>
          <p:cNvSpPr txBox="1"/>
          <p:nvPr/>
        </p:nvSpPr>
        <p:spPr>
          <a:xfrm>
            <a:off x="0" y="6025573"/>
            <a:ext cx="12192000" cy="369332"/>
          </a:xfrm>
          <a:prstGeom prst="rect">
            <a:avLst/>
          </a:prstGeom>
          <a:noFill/>
        </p:spPr>
        <p:txBody>
          <a:bodyPr wrap="square" rtlCol="0">
            <a:spAutoFit/>
          </a:bodyPr>
          <a:lstStyle/>
          <a:p>
            <a:pPr algn="ctr"/>
            <a:r>
              <a:rPr lang="en-US" dirty="0"/>
              <a:t>Kennedy Space center Florida was mostly successful</a:t>
            </a:r>
            <a:endParaRPr lang="en-IN" dirty="0"/>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bases distances from coastlines, railways and highways</a:t>
            </a:r>
          </a:p>
        </p:txBody>
      </p:sp>
      <p:pic>
        <p:nvPicPr>
          <p:cNvPr id="4" name="Picture 3">
            <a:extLst>
              <a:ext uri="{FF2B5EF4-FFF2-40B4-BE49-F238E27FC236}">
                <a16:creationId xmlns:a16="http://schemas.microsoft.com/office/drawing/2014/main" id="{A765DFE9-41AF-B658-67E4-C85F6299F67D}"/>
              </a:ext>
            </a:extLst>
          </p:cNvPr>
          <p:cNvPicPr>
            <a:picLocks noChangeAspect="1"/>
          </p:cNvPicPr>
          <p:nvPr/>
        </p:nvPicPr>
        <p:blipFill>
          <a:blip r:embed="rId3"/>
          <a:stretch>
            <a:fillRect/>
          </a:stretch>
        </p:blipFill>
        <p:spPr>
          <a:xfrm>
            <a:off x="770011" y="1848029"/>
            <a:ext cx="4981986" cy="2684358"/>
          </a:xfrm>
          <a:prstGeom prst="rect">
            <a:avLst/>
          </a:prstGeom>
        </p:spPr>
      </p:pic>
      <p:pic>
        <p:nvPicPr>
          <p:cNvPr id="7" name="Picture 6">
            <a:extLst>
              <a:ext uri="{FF2B5EF4-FFF2-40B4-BE49-F238E27FC236}">
                <a16:creationId xmlns:a16="http://schemas.microsoft.com/office/drawing/2014/main" id="{C9AD00B4-153E-29E9-F2D7-97E066355C5B}"/>
              </a:ext>
            </a:extLst>
          </p:cNvPr>
          <p:cNvPicPr>
            <a:picLocks noChangeAspect="1"/>
          </p:cNvPicPr>
          <p:nvPr/>
        </p:nvPicPr>
        <p:blipFill>
          <a:blip r:embed="rId4"/>
          <a:stretch>
            <a:fillRect/>
          </a:stretch>
        </p:blipFill>
        <p:spPr>
          <a:xfrm>
            <a:off x="6440003" y="1848030"/>
            <a:ext cx="4981986" cy="2689978"/>
          </a:xfrm>
          <a:prstGeom prst="rect">
            <a:avLst/>
          </a:prstGeom>
        </p:spPr>
      </p:pic>
      <p:sp>
        <p:nvSpPr>
          <p:cNvPr id="9" name="TextBox 8">
            <a:extLst>
              <a:ext uri="{FF2B5EF4-FFF2-40B4-BE49-F238E27FC236}">
                <a16:creationId xmlns:a16="http://schemas.microsoft.com/office/drawing/2014/main" id="{35CD3CEE-5FFC-B043-E1EC-28E83BD5692B}"/>
              </a:ext>
            </a:extLst>
          </p:cNvPr>
          <p:cNvSpPr txBox="1"/>
          <p:nvPr/>
        </p:nvSpPr>
        <p:spPr>
          <a:xfrm>
            <a:off x="783601" y="4724400"/>
            <a:ext cx="4954805" cy="646331"/>
          </a:xfrm>
          <a:prstGeom prst="rect">
            <a:avLst/>
          </a:prstGeom>
          <a:noFill/>
        </p:spPr>
        <p:txBody>
          <a:bodyPr wrap="square" rtlCol="0">
            <a:spAutoFit/>
          </a:bodyPr>
          <a:lstStyle/>
          <a:p>
            <a:pPr algn="ctr"/>
            <a:r>
              <a:rPr lang="en-US" dirty="0">
                <a:latin typeface="Abadi" panose="020B0604020104020204" pitchFamily="34" charset="0"/>
              </a:rPr>
              <a:t>Closest railway is at a distance of 1.26 Km</a:t>
            </a:r>
          </a:p>
          <a:p>
            <a:pPr algn="ctr"/>
            <a:r>
              <a:rPr lang="en-US" dirty="0">
                <a:latin typeface="Abadi" panose="020B0604020104020204" pitchFamily="34" charset="0"/>
              </a:rPr>
              <a:t>Closest Coastline is at a distance of 1.34 Km</a:t>
            </a:r>
            <a:endParaRPr lang="en-IN" dirty="0">
              <a:latin typeface="Abadi" panose="020B0604020104020204" pitchFamily="34" charset="0"/>
            </a:endParaRPr>
          </a:p>
        </p:txBody>
      </p:sp>
      <p:sp>
        <p:nvSpPr>
          <p:cNvPr id="10" name="TextBox 9">
            <a:extLst>
              <a:ext uri="{FF2B5EF4-FFF2-40B4-BE49-F238E27FC236}">
                <a16:creationId xmlns:a16="http://schemas.microsoft.com/office/drawing/2014/main" id="{0523BE05-5CCF-6411-FAE5-E24E6C685CAD}"/>
              </a:ext>
            </a:extLst>
          </p:cNvPr>
          <p:cNvSpPr txBox="1"/>
          <p:nvPr/>
        </p:nvSpPr>
        <p:spPr>
          <a:xfrm>
            <a:off x="6811188" y="4678233"/>
            <a:ext cx="4239616" cy="369332"/>
          </a:xfrm>
          <a:prstGeom prst="rect">
            <a:avLst/>
          </a:prstGeom>
          <a:noFill/>
        </p:spPr>
        <p:txBody>
          <a:bodyPr wrap="square" rtlCol="0">
            <a:spAutoFit/>
          </a:bodyPr>
          <a:lstStyle/>
          <a:p>
            <a:pPr algn="ctr"/>
            <a:r>
              <a:rPr lang="en-US" dirty="0">
                <a:latin typeface="Abadi" panose="020B0604020104020204" pitchFamily="34" charset="0"/>
              </a:rPr>
              <a:t>Closest Highway is 6.3 Km away </a:t>
            </a:r>
            <a:endParaRPr lang="en-IN" dirty="0">
              <a:latin typeface="Abadi" panose="020B0604020104020204" pitchFamily="34" charset="0"/>
            </a:endParaRPr>
          </a:p>
        </p:txBody>
      </p:sp>
      <p:sp>
        <p:nvSpPr>
          <p:cNvPr id="11" name="TextBox 10">
            <a:extLst>
              <a:ext uri="{FF2B5EF4-FFF2-40B4-BE49-F238E27FC236}">
                <a16:creationId xmlns:a16="http://schemas.microsoft.com/office/drawing/2014/main" id="{D0B983F5-C44D-7861-827E-FF929C86A7C1}"/>
              </a:ext>
            </a:extLst>
          </p:cNvPr>
          <p:cNvSpPr txBox="1"/>
          <p:nvPr/>
        </p:nvSpPr>
        <p:spPr>
          <a:xfrm>
            <a:off x="3908003" y="5743575"/>
            <a:ext cx="4239616" cy="646331"/>
          </a:xfrm>
          <a:prstGeom prst="rect">
            <a:avLst/>
          </a:prstGeom>
          <a:noFill/>
        </p:spPr>
        <p:txBody>
          <a:bodyPr wrap="square" rtlCol="0">
            <a:spAutoFit/>
          </a:bodyPr>
          <a:lstStyle/>
          <a:p>
            <a:pPr algn="ctr"/>
            <a:r>
              <a:rPr lang="en-US" dirty="0">
                <a:latin typeface="Abadi" panose="020B0604020104020204" pitchFamily="34" charset="0"/>
              </a:rPr>
              <a:t>Vandenberg space launch complex taken for calculation</a:t>
            </a:r>
            <a:endParaRPr lang="en-IN" dirty="0">
              <a:latin typeface="Abadi" panose="020B0604020104020204" pitchFamily="34" charset="0"/>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for success ratio of each site</a:t>
            </a:r>
          </a:p>
        </p:txBody>
      </p:sp>
      <p:pic>
        <p:nvPicPr>
          <p:cNvPr id="4" name="Picture 3">
            <a:extLst>
              <a:ext uri="{FF2B5EF4-FFF2-40B4-BE49-F238E27FC236}">
                <a16:creationId xmlns:a16="http://schemas.microsoft.com/office/drawing/2014/main" id="{46D1C083-16AE-33BD-574B-92FD5014B602}"/>
              </a:ext>
            </a:extLst>
          </p:cNvPr>
          <p:cNvPicPr>
            <a:picLocks noChangeAspect="1"/>
          </p:cNvPicPr>
          <p:nvPr/>
        </p:nvPicPr>
        <p:blipFill>
          <a:blip r:embed="rId3"/>
          <a:stretch>
            <a:fillRect/>
          </a:stretch>
        </p:blipFill>
        <p:spPr>
          <a:xfrm>
            <a:off x="818548" y="1476375"/>
            <a:ext cx="10515600" cy="4549198"/>
          </a:xfrm>
          <a:prstGeom prst="rect">
            <a:avLst/>
          </a:prstGeom>
        </p:spPr>
      </p:pic>
      <p:sp>
        <p:nvSpPr>
          <p:cNvPr id="6" name="TextBox 5">
            <a:extLst>
              <a:ext uri="{FF2B5EF4-FFF2-40B4-BE49-F238E27FC236}">
                <a16:creationId xmlns:a16="http://schemas.microsoft.com/office/drawing/2014/main" id="{77331F43-6FA7-08D7-F78A-B078EA61F5C2}"/>
              </a:ext>
            </a:extLst>
          </p:cNvPr>
          <p:cNvSpPr txBox="1"/>
          <p:nvPr/>
        </p:nvSpPr>
        <p:spPr>
          <a:xfrm>
            <a:off x="5743575" y="4353907"/>
            <a:ext cx="5361972" cy="1477328"/>
          </a:xfrm>
          <a:prstGeom prst="rect">
            <a:avLst/>
          </a:prstGeom>
          <a:noFill/>
        </p:spPr>
        <p:txBody>
          <a:bodyPr wrap="square" rtlCol="0">
            <a:spAutoFit/>
          </a:bodyPr>
          <a:lstStyle/>
          <a:p>
            <a:r>
              <a:rPr lang="en-US" sz="1800" dirty="0">
                <a:solidFill>
                  <a:schemeClr val="accent3">
                    <a:lumMod val="25000"/>
                  </a:schemeClr>
                </a:solidFill>
                <a:latin typeface="Abadi" panose="020B0604020104020204" pitchFamily="34" charset="0"/>
              </a:rPr>
              <a:t>KSC LC-39A (Kennedy Space Center Launch Complex 39A) Florida US</a:t>
            </a:r>
            <a:r>
              <a:rPr lang="en-IN" sz="1800" dirty="0">
                <a:solidFill>
                  <a:schemeClr val="accent3">
                    <a:lumMod val="25000"/>
                  </a:schemeClr>
                </a:solidFill>
                <a:latin typeface="Abadi" panose="020B0604020104020204" pitchFamily="34" charset="0"/>
              </a:rPr>
              <a:t> saw the </a:t>
            </a:r>
            <a:r>
              <a:rPr lang="en-IN" dirty="0">
                <a:solidFill>
                  <a:schemeClr val="accent3">
                    <a:lumMod val="25000"/>
                  </a:schemeClr>
                </a:solidFill>
                <a:latin typeface="Abadi" panose="020B0604020104020204" pitchFamily="34" charset="0"/>
              </a:rPr>
              <a:t>highest success ratio,  followed by Cape Canaveral, they both are located near to each other, while Vandenberg and the Cape Canaveral Space launch saw the least success ratio</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425301" y="1637414"/>
            <a:ext cx="11398103" cy="46819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pPr>
              <a:spcBef>
                <a:spcPts val="1400"/>
              </a:spcBef>
            </a:pPr>
            <a:r>
              <a:rPr lang="en-US" sz="2200" dirty="0">
                <a:solidFill>
                  <a:schemeClr val="accent3">
                    <a:lumMod val="25000"/>
                  </a:schemeClr>
                </a:solidFill>
                <a:latin typeface="Abadi" panose="020B0604020104020204" pitchFamily="34" charset="0"/>
              </a:rPr>
              <a:t>Answer to the questions like what all factors affect the success of a mission</a:t>
            </a:r>
          </a:p>
          <a:p>
            <a:pPr>
              <a:spcBef>
                <a:spcPts val="1400"/>
              </a:spcBef>
            </a:pPr>
            <a:r>
              <a:rPr lang="en-US" sz="2200" dirty="0">
                <a:solidFill>
                  <a:schemeClr val="accent3">
                    <a:lumMod val="25000"/>
                  </a:schemeClr>
                </a:solidFill>
                <a:latin typeface="Abadi" panose="020B0604020104020204" pitchFamily="34" charset="0"/>
              </a:rPr>
              <a:t>Success rate which will tell us if the upcoming launch will be successful of not referencing to the previous launches</a:t>
            </a:r>
          </a:p>
          <a:p>
            <a:pPr>
              <a:spcBef>
                <a:spcPts val="1400"/>
              </a:spcBef>
            </a:pPr>
            <a:r>
              <a:rPr lang="en-US" sz="2200" dirty="0">
                <a:solidFill>
                  <a:schemeClr val="accent3">
                    <a:lumMod val="25000"/>
                  </a:schemeClr>
                </a:solidFill>
                <a:latin typeface="Abadi" panose="020B0604020104020204" pitchFamily="34" charset="0"/>
              </a:rPr>
              <a:t>Factors which doesn’t affect the success of a mission such that spaceX can reduce their cost of launches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Ratio of each site</a:t>
            </a:r>
          </a:p>
        </p:txBody>
      </p:sp>
      <p:pic>
        <p:nvPicPr>
          <p:cNvPr id="4" name="Picture 3">
            <a:extLst>
              <a:ext uri="{FF2B5EF4-FFF2-40B4-BE49-F238E27FC236}">
                <a16:creationId xmlns:a16="http://schemas.microsoft.com/office/drawing/2014/main" id="{EF4D34F7-E5A2-13C4-B9F7-115CD98D9AD1}"/>
              </a:ext>
            </a:extLst>
          </p:cNvPr>
          <p:cNvPicPr>
            <a:picLocks noChangeAspect="1"/>
          </p:cNvPicPr>
          <p:nvPr/>
        </p:nvPicPr>
        <p:blipFill>
          <a:blip r:embed="rId3"/>
          <a:stretch>
            <a:fillRect/>
          </a:stretch>
        </p:blipFill>
        <p:spPr>
          <a:xfrm>
            <a:off x="453064" y="2177237"/>
            <a:ext cx="2726825" cy="1769046"/>
          </a:xfrm>
          <a:prstGeom prst="rect">
            <a:avLst/>
          </a:prstGeom>
        </p:spPr>
      </p:pic>
      <p:pic>
        <p:nvPicPr>
          <p:cNvPr id="10" name="Picture 9">
            <a:extLst>
              <a:ext uri="{FF2B5EF4-FFF2-40B4-BE49-F238E27FC236}">
                <a16:creationId xmlns:a16="http://schemas.microsoft.com/office/drawing/2014/main" id="{BC8994EC-AB15-6FC4-F0F0-2B15D1D280B6}"/>
              </a:ext>
            </a:extLst>
          </p:cNvPr>
          <p:cNvPicPr>
            <a:picLocks noChangeAspect="1"/>
          </p:cNvPicPr>
          <p:nvPr/>
        </p:nvPicPr>
        <p:blipFill>
          <a:blip r:embed="rId4"/>
          <a:stretch>
            <a:fillRect/>
          </a:stretch>
        </p:blipFill>
        <p:spPr>
          <a:xfrm>
            <a:off x="3324072" y="2193926"/>
            <a:ext cx="2726825" cy="1784123"/>
          </a:xfrm>
          <a:prstGeom prst="rect">
            <a:avLst/>
          </a:prstGeom>
        </p:spPr>
      </p:pic>
      <p:pic>
        <p:nvPicPr>
          <p:cNvPr id="12" name="Picture 11">
            <a:extLst>
              <a:ext uri="{FF2B5EF4-FFF2-40B4-BE49-F238E27FC236}">
                <a16:creationId xmlns:a16="http://schemas.microsoft.com/office/drawing/2014/main" id="{6364B899-2912-AC01-E439-5522DA4206E2}"/>
              </a:ext>
            </a:extLst>
          </p:cNvPr>
          <p:cNvPicPr>
            <a:picLocks noChangeAspect="1"/>
          </p:cNvPicPr>
          <p:nvPr/>
        </p:nvPicPr>
        <p:blipFill>
          <a:blip r:embed="rId5"/>
          <a:stretch>
            <a:fillRect/>
          </a:stretch>
        </p:blipFill>
        <p:spPr>
          <a:xfrm>
            <a:off x="6195079" y="2209003"/>
            <a:ext cx="2715181" cy="1769046"/>
          </a:xfrm>
          <a:prstGeom prst="rect">
            <a:avLst/>
          </a:prstGeom>
        </p:spPr>
      </p:pic>
      <p:pic>
        <p:nvPicPr>
          <p:cNvPr id="13" name="Picture 12">
            <a:extLst>
              <a:ext uri="{FF2B5EF4-FFF2-40B4-BE49-F238E27FC236}">
                <a16:creationId xmlns:a16="http://schemas.microsoft.com/office/drawing/2014/main" id="{DD56919A-A766-09AF-0074-A27C824618AE}"/>
              </a:ext>
            </a:extLst>
          </p:cNvPr>
          <p:cNvPicPr>
            <a:picLocks noChangeAspect="1"/>
          </p:cNvPicPr>
          <p:nvPr/>
        </p:nvPicPr>
        <p:blipFill>
          <a:blip r:embed="rId3"/>
          <a:stretch>
            <a:fillRect/>
          </a:stretch>
        </p:blipFill>
        <p:spPr>
          <a:xfrm>
            <a:off x="9054442" y="2209003"/>
            <a:ext cx="2726825" cy="1769046"/>
          </a:xfrm>
          <a:prstGeom prst="rect">
            <a:avLst/>
          </a:prstGeom>
        </p:spPr>
      </p:pic>
      <p:pic>
        <p:nvPicPr>
          <p:cNvPr id="14" name="Picture 13">
            <a:extLst>
              <a:ext uri="{FF2B5EF4-FFF2-40B4-BE49-F238E27FC236}">
                <a16:creationId xmlns:a16="http://schemas.microsoft.com/office/drawing/2014/main" id="{88E569DD-DB5B-FCD1-F66E-C7640F62B62F}"/>
              </a:ext>
            </a:extLst>
          </p:cNvPr>
          <p:cNvPicPr>
            <a:picLocks noChangeAspect="1"/>
          </p:cNvPicPr>
          <p:nvPr/>
        </p:nvPicPr>
        <p:blipFill>
          <a:blip r:embed="rId6"/>
          <a:stretch>
            <a:fillRect/>
          </a:stretch>
        </p:blipFill>
        <p:spPr>
          <a:xfrm>
            <a:off x="453064" y="2193926"/>
            <a:ext cx="2726825" cy="1769046"/>
          </a:xfrm>
          <a:prstGeom prst="rect">
            <a:avLst/>
          </a:prstGeom>
        </p:spPr>
      </p:pic>
      <p:sp>
        <p:nvSpPr>
          <p:cNvPr id="15" name="Slide Number Placeholder 2">
            <a:extLst>
              <a:ext uri="{FF2B5EF4-FFF2-40B4-BE49-F238E27FC236}">
                <a16:creationId xmlns:a16="http://schemas.microsoft.com/office/drawing/2014/main" id="{9B1C6181-C8C1-927C-F069-05158CE4AE64}"/>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40</a:t>
            </a:fld>
            <a:endParaRPr lang="en-US" dirty="0"/>
          </a:p>
        </p:txBody>
      </p:sp>
      <p:sp>
        <p:nvSpPr>
          <p:cNvPr id="16" name="TextBox 15">
            <a:extLst>
              <a:ext uri="{FF2B5EF4-FFF2-40B4-BE49-F238E27FC236}">
                <a16:creationId xmlns:a16="http://schemas.microsoft.com/office/drawing/2014/main" id="{D32A41AC-9E42-5919-66A1-F3F94B98E043}"/>
              </a:ext>
            </a:extLst>
          </p:cNvPr>
          <p:cNvSpPr txBox="1"/>
          <p:nvPr/>
        </p:nvSpPr>
        <p:spPr>
          <a:xfrm>
            <a:off x="708162" y="4026326"/>
            <a:ext cx="2216628" cy="1169551"/>
          </a:xfrm>
          <a:prstGeom prst="rect">
            <a:avLst/>
          </a:prstGeom>
          <a:noFill/>
        </p:spPr>
        <p:txBody>
          <a:bodyPr wrap="square" rtlCol="0">
            <a:spAutoFit/>
          </a:bodyPr>
          <a:lstStyle/>
          <a:p>
            <a:pPr algn="ctr"/>
            <a:r>
              <a:rPr lang="en-US" sz="1400" dirty="0">
                <a:solidFill>
                  <a:schemeClr val="accent3">
                    <a:lumMod val="25000"/>
                  </a:schemeClr>
                </a:solidFill>
                <a:latin typeface="Abadi" panose="020B0604020104020204" pitchFamily="34" charset="0"/>
              </a:rPr>
              <a:t>VAFB SLC-4E (Vandenberg Air Force Base Space Launch Complex 4 East) Nebraska US</a:t>
            </a:r>
          </a:p>
        </p:txBody>
      </p:sp>
      <p:sp>
        <p:nvSpPr>
          <p:cNvPr id="17" name="TextBox 16">
            <a:extLst>
              <a:ext uri="{FF2B5EF4-FFF2-40B4-BE49-F238E27FC236}">
                <a16:creationId xmlns:a16="http://schemas.microsoft.com/office/drawing/2014/main" id="{411C992F-9F41-7CF3-E20E-74BD28A96954}"/>
              </a:ext>
            </a:extLst>
          </p:cNvPr>
          <p:cNvSpPr txBox="1"/>
          <p:nvPr/>
        </p:nvSpPr>
        <p:spPr>
          <a:xfrm>
            <a:off x="3579170" y="4134047"/>
            <a:ext cx="2216628" cy="954107"/>
          </a:xfrm>
          <a:prstGeom prst="rect">
            <a:avLst/>
          </a:prstGeom>
          <a:noFill/>
        </p:spPr>
        <p:txBody>
          <a:bodyPr wrap="square" rtlCol="0">
            <a:spAutoFit/>
          </a:bodyPr>
          <a:lstStyle/>
          <a:p>
            <a:pPr algn="ctr">
              <a:lnSpc>
                <a:spcPct val="100000"/>
              </a:lnSpc>
              <a:spcBef>
                <a:spcPts val="1400"/>
              </a:spcBef>
            </a:pPr>
            <a:r>
              <a:rPr lang="en-US" sz="1400" dirty="0">
                <a:solidFill>
                  <a:schemeClr val="accent3">
                    <a:lumMod val="25000"/>
                  </a:schemeClr>
                </a:solidFill>
                <a:latin typeface="Abadi" panose="020B0604020104020204" pitchFamily="34" charset="0"/>
              </a:rPr>
              <a:t>KSC LC-39A (Kennedy Space Center Launch Complex 39A) Florida US</a:t>
            </a:r>
          </a:p>
          <a:p>
            <a:pPr algn="ctr"/>
            <a:endParaRPr lang="en-US" sz="1400" dirty="0">
              <a:solidFill>
                <a:schemeClr val="accent3">
                  <a:lumMod val="25000"/>
                </a:schemeClr>
              </a:solidFill>
              <a:latin typeface="Abadi" panose="020B0604020104020204" pitchFamily="34" charset="0"/>
            </a:endParaRPr>
          </a:p>
        </p:txBody>
      </p:sp>
      <p:sp>
        <p:nvSpPr>
          <p:cNvPr id="18" name="TextBox 17">
            <a:extLst>
              <a:ext uri="{FF2B5EF4-FFF2-40B4-BE49-F238E27FC236}">
                <a16:creationId xmlns:a16="http://schemas.microsoft.com/office/drawing/2014/main" id="{431FFB2B-EB27-E4E4-1719-74D5BE985BF4}"/>
              </a:ext>
            </a:extLst>
          </p:cNvPr>
          <p:cNvSpPr txBox="1"/>
          <p:nvPr/>
        </p:nvSpPr>
        <p:spPr>
          <a:xfrm>
            <a:off x="6444355" y="4102975"/>
            <a:ext cx="2216628" cy="954107"/>
          </a:xfrm>
          <a:prstGeom prst="rect">
            <a:avLst/>
          </a:prstGeom>
          <a:noFill/>
        </p:spPr>
        <p:txBody>
          <a:bodyPr wrap="square" rtlCol="0">
            <a:spAutoFit/>
          </a:bodyPr>
          <a:lstStyle/>
          <a:p>
            <a:pPr algn="ctr">
              <a:lnSpc>
                <a:spcPct val="100000"/>
              </a:lnSpc>
              <a:spcBef>
                <a:spcPts val="1400"/>
              </a:spcBef>
            </a:pPr>
            <a:r>
              <a:rPr lang="en-US" sz="1400" dirty="0">
                <a:solidFill>
                  <a:schemeClr val="accent3">
                    <a:lumMod val="25000"/>
                  </a:schemeClr>
                </a:solidFill>
                <a:latin typeface="Abadi" panose="020B0604020104020204" pitchFamily="34" charset="0"/>
              </a:rPr>
              <a:t>CAAFS LC-40 (Cape Canaveral Air Force Launch Complex 40) Florida US</a:t>
            </a:r>
          </a:p>
        </p:txBody>
      </p:sp>
      <p:sp>
        <p:nvSpPr>
          <p:cNvPr id="19" name="TextBox 18">
            <a:extLst>
              <a:ext uri="{FF2B5EF4-FFF2-40B4-BE49-F238E27FC236}">
                <a16:creationId xmlns:a16="http://schemas.microsoft.com/office/drawing/2014/main" id="{8B4B9ABA-D654-F02F-CD5B-5176EFE467E4}"/>
              </a:ext>
            </a:extLst>
          </p:cNvPr>
          <p:cNvSpPr txBox="1"/>
          <p:nvPr/>
        </p:nvSpPr>
        <p:spPr>
          <a:xfrm>
            <a:off x="9309540" y="4113255"/>
            <a:ext cx="2216628" cy="954107"/>
          </a:xfrm>
          <a:prstGeom prst="rect">
            <a:avLst/>
          </a:prstGeom>
          <a:noFill/>
        </p:spPr>
        <p:txBody>
          <a:bodyPr wrap="square" rtlCol="0">
            <a:spAutoFit/>
          </a:bodyPr>
          <a:lstStyle/>
          <a:p>
            <a:pPr algn="ctr">
              <a:lnSpc>
                <a:spcPct val="100000"/>
              </a:lnSpc>
              <a:spcBef>
                <a:spcPts val="1400"/>
              </a:spcBef>
            </a:pPr>
            <a:r>
              <a:rPr lang="en-US" sz="1400" dirty="0">
                <a:solidFill>
                  <a:schemeClr val="accent3">
                    <a:lumMod val="25000"/>
                  </a:schemeClr>
                </a:solidFill>
                <a:latin typeface="Abadi" panose="020B0604020104020204" pitchFamily="34" charset="0"/>
              </a:rPr>
              <a:t>CAAFS SLC-40 (Cape Canaveral Air Force Space Launch Complex 40) Florida US</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dirty="0"/>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Success of various boosters for KSC (Kennedy Space Center)</a:t>
            </a:r>
          </a:p>
        </p:txBody>
      </p:sp>
      <p:pic>
        <p:nvPicPr>
          <p:cNvPr id="9" name="Picture 8">
            <a:extLst>
              <a:ext uri="{FF2B5EF4-FFF2-40B4-BE49-F238E27FC236}">
                <a16:creationId xmlns:a16="http://schemas.microsoft.com/office/drawing/2014/main" id="{E5E6CC7D-29CC-B9FC-449B-A81ED1590F70}"/>
              </a:ext>
            </a:extLst>
          </p:cNvPr>
          <p:cNvPicPr>
            <a:picLocks noChangeAspect="1"/>
          </p:cNvPicPr>
          <p:nvPr/>
        </p:nvPicPr>
        <p:blipFill>
          <a:blip r:embed="rId3"/>
          <a:srcRect r="1641"/>
          <a:stretch/>
        </p:blipFill>
        <p:spPr>
          <a:xfrm>
            <a:off x="770011" y="4027918"/>
            <a:ext cx="6966492" cy="2513593"/>
          </a:xfrm>
          <a:prstGeom prst="rect">
            <a:avLst/>
          </a:prstGeom>
        </p:spPr>
      </p:pic>
      <p:pic>
        <p:nvPicPr>
          <p:cNvPr id="7" name="Picture 6">
            <a:extLst>
              <a:ext uri="{FF2B5EF4-FFF2-40B4-BE49-F238E27FC236}">
                <a16:creationId xmlns:a16="http://schemas.microsoft.com/office/drawing/2014/main" id="{C72021B8-33F4-8451-F812-D74C8C658B9D}"/>
              </a:ext>
            </a:extLst>
          </p:cNvPr>
          <p:cNvPicPr>
            <a:picLocks noChangeAspect="1"/>
          </p:cNvPicPr>
          <p:nvPr/>
        </p:nvPicPr>
        <p:blipFill>
          <a:blip r:embed="rId4"/>
          <a:stretch>
            <a:fillRect/>
          </a:stretch>
        </p:blipFill>
        <p:spPr>
          <a:xfrm>
            <a:off x="770011" y="1400025"/>
            <a:ext cx="6956496" cy="2513593"/>
          </a:xfrm>
          <a:prstGeom prst="rect">
            <a:avLst/>
          </a:prstGeom>
        </p:spPr>
      </p:pic>
      <p:sp>
        <p:nvSpPr>
          <p:cNvPr id="11" name="TextBox 10">
            <a:extLst>
              <a:ext uri="{FF2B5EF4-FFF2-40B4-BE49-F238E27FC236}">
                <a16:creationId xmlns:a16="http://schemas.microsoft.com/office/drawing/2014/main" id="{C3E25D41-17B0-3BE0-A5B3-15D9C1E34EDC}"/>
              </a:ext>
            </a:extLst>
          </p:cNvPr>
          <p:cNvSpPr txBox="1"/>
          <p:nvPr/>
        </p:nvSpPr>
        <p:spPr>
          <a:xfrm>
            <a:off x="8172450" y="1617445"/>
            <a:ext cx="2971800" cy="2308324"/>
          </a:xfrm>
          <a:prstGeom prst="rect">
            <a:avLst/>
          </a:prstGeom>
          <a:noFill/>
        </p:spPr>
        <p:txBody>
          <a:bodyPr wrap="square" rtlCol="0">
            <a:spAutoFit/>
          </a:bodyPr>
          <a:lstStyle/>
          <a:p>
            <a:r>
              <a:rPr lang="en-US" dirty="0">
                <a:latin typeface="Abadi" panose="020B0604020104020204" pitchFamily="34" charset="0"/>
              </a:rPr>
              <a:t>Higher payloads were carried out by only FT booster of the falcon 9 family, where majority of success was achieved when payload was below 5400 Kg, higher payload resulted in failures</a:t>
            </a:r>
            <a:endParaRPr lang="en-IN" dirty="0">
              <a:latin typeface="Abadi" panose="020B0604020104020204" pitchFamily="34" charset="0"/>
            </a:endParaRPr>
          </a:p>
        </p:txBody>
      </p:sp>
      <p:sp>
        <p:nvSpPr>
          <p:cNvPr id="13" name="TextBox 12">
            <a:extLst>
              <a:ext uri="{FF2B5EF4-FFF2-40B4-BE49-F238E27FC236}">
                <a16:creationId xmlns:a16="http://schemas.microsoft.com/office/drawing/2014/main" id="{3859C691-9F5B-5318-AE1C-778EB2B1F2C7}"/>
              </a:ext>
            </a:extLst>
          </p:cNvPr>
          <p:cNvSpPr txBox="1"/>
          <p:nvPr/>
        </p:nvSpPr>
        <p:spPr>
          <a:xfrm>
            <a:off x="8172450" y="4178516"/>
            <a:ext cx="2971800" cy="2308324"/>
          </a:xfrm>
          <a:prstGeom prst="rect">
            <a:avLst/>
          </a:prstGeom>
          <a:noFill/>
        </p:spPr>
        <p:txBody>
          <a:bodyPr wrap="square" rtlCol="0">
            <a:spAutoFit/>
          </a:bodyPr>
          <a:lstStyle/>
          <a:p>
            <a:r>
              <a:rPr lang="en-US" dirty="0">
                <a:latin typeface="Abadi" panose="020B0604020104020204" pitchFamily="34" charset="0"/>
              </a:rPr>
              <a:t>All the payloads below 5000 kg were a success, given that all the 3 of the 5 Booster versions of falcon 9 (FT, B4, B5) were used. Majorly the payload weighed around 3500 Kg, lowest being 2500Kg. </a:t>
            </a:r>
            <a:endParaRPr lang="en-IN" dirty="0">
              <a:latin typeface="Abadi" panose="020B0604020104020204" pitchFamily="34" charset="0"/>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962775" y="4295268"/>
            <a:ext cx="4495197" cy="1526743"/>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Linear Regression, SVM, KNN all had an accuracy of 83.33% on the test set, whereas Decision Tree had an accuracy of 88.88%.</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C84FCC71-7655-C0F9-1B58-2052014F2839}"/>
              </a:ext>
            </a:extLst>
          </p:cNvPr>
          <p:cNvPicPr>
            <a:picLocks noChangeAspect="1"/>
          </p:cNvPicPr>
          <p:nvPr/>
        </p:nvPicPr>
        <p:blipFill>
          <a:blip r:embed="rId3"/>
          <a:stretch>
            <a:fillRect/>
          </a:stretch>
        </p:blipFill>
        <p:spPr>
          <a:xfrm>
            <a:off x="770011" y="1812347"/>
            <a:ext cx="5939191" cy="4012407"/>
          </a:xfrm>
          <a:prstGeom prst="rect">
            <a:avLst/>
          </a:prstGeom>
        </p:spPr>
      </p:pic>
      <p:pic>
        <p:nvPicPr>
          <p:cNvPr id="7" name="Picture 6">
            <a:extLst>
              <a:ext uri="{FF2B5EF4-FFF2-40B4-BE49-F238E27FC236}">
                <a16:creationId xmlns:a16="http://schemas.microsoft.com/office/drawing/2014/main" id="{6B81E11F-B28C-3BEB-3015-B61A324DF55F}"/>
              </a:ext>
            </a:extLst>
          </p:cNvPr>
          <p:cNvPicPr>
            <a:picLocks noChangeAspect="1"/>
          </p:cNvPicPr>
          <p:nvPr/>
        </p:nvPicPr>
        <p:blipFill>
          <a:blip r:embed="rId4"/>
          <a:stretch>
            <a:fillRect/>
          </a:stretch>
        </p:blipFill>
        <p:spPr>
          <a:xfrm>
            <a:off x="6962775" y="1812347"/>
            <a:ext cx="4459214" cy="211703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dirty="0"/>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of Decision Tree</a:t>
            </a:r>
            <a:endParaRPr lang="en-US" dirty="0">
              <a:solidFill>
                <a:srgbClr val="0B49CB"/>
              </a:solidFill>
            </a:endParaRPr>
          </a:p>
        </p:txBody>
      </p:sp>
      <p:pic>
        <p:nvPicPr>
          <p:cNvPr id="3" name="Picture 2">
            <a:extLst>
              <a:ext uri="{FF2B5EF4-FFF2-40B4-BE49-F238E27FC236}">
                <a16:creationId xmlns:a16="http://schemas.microsoft.com/office/drawing/2014/main" id="{16F275CE-7621-7DE1-F561-D597C53CA83E}"/>
              </a:ext>
            </a:extLst>
          </p:cNvPr>
          <p:cNvPicPr>
            <a:picLocks noChangeAspect="1"/>
          </p:cNvPicPr>
          <p:nvPr/>
        </p:nvPicPr>
        <p:blipFill>
          <a:blip r:embed="rId3"/>
          <a:stretch>
            <a:fillRect/>
          </a:stretch>
        </p:blipFill>
        <p:spPr>
          <a:xfrm>
            <a:off x="770011" y="1691698"/>
            <a:ext cx="5392664" cy="4629551"/>
          </a:xfrm>
          <a:prstGeom prst="rect">
            <a:avLst/>
          </a:prstGeom>
        </p:spPr>
      </p:pic>
      <p:sp>
        <p:nvSpPr>
          <p:cNvPr id="6" name="TextBox 5">
            <a:extLst>
              <a:ext uri="{FF2B5EF4-FFF2-40B4-BE49-F238E27FC236}">
                <a16:creationId xmlns:a16="http://schemas.microsoft.com/office/drawing/2014/main" id="{69FBD871-5147-4235-7456-71C22273616D}"/>
              </a:ext>
            </a:extLst>
          </p:cNvPr>
          <p:cNvSpPr txBox="1"/>
          <p:nvPr/>
        </p:nvSpPr>
        <p:spPr>
          <a:xfrm>
            <a:off x="6581775" y="1691698"/>
            <a:ext cx="4105275" cy="4524315"/>
          </a:xfrm>
          <a:prstGeom prst="rect">
            <a:avLst/>
          </a:prstGeom>
          <a:noFill/>
        </p:spPr>
        <p:txBody>
          <a:bodyPr wrap="square" rtlCol="0">
            <a:spAutoFit/>
          </a:bodyPr>
          <a:lstStyle/>
          <a:p>
            <a:r>
              <a:rPr lang="en-US" dirty="0">
                <a:latin typeface="Abadi" panose="020B0604020104020204" pitchFamily="34" charset="0"/>
              </a:rPr>
              <a:t>True Positive (12)</a:t>
            </a:r>
          </a:p>
          <a:p>
            <a:r>
              <a:rPr lang="en-US" dirty="0">
                <a:latin typeface="Abadi" panose="020B0604020104020204" pitchFamily="34" charset="0"/>
              </a:rPr>
              <a:t>Predicted Label = landed Successfully</a:t>
            </a:r>
          </a:p>
          <a:p>
            <a:r>
              <a:rPr lang="en-US" dirty="0">
                <a:latin typeface="Abadi" panose="020B0604020104020204" pitchFamily="34" charset="0"/>
              </a:rPr>
              <a:t>Actual Label = landed Successfully</a:t>
            </a:r>
          </a:p>
          <a:p>
            <a:endParaRPr lang="en-US" dirty="0">
              <a:latin typeface="Abadi" panose="020B0604020104020204" pitchFamily="34" charset="0"/>
            </a:endParaRPr>
          </a:p>
          <a:p>
            <a:r>
              <a:rPr lang="en-US" dirty="0">
                <a:latin typeface="Abadi" panose="020B0604020104020204" pitchFamily="34" charset="0"/>
              </a:rPr>
              <a:t>True Negative (4)</a:t>
            </a:r>
          </a:p>
          <a:p>
            <a:r>
              <a:rPr lang="en-US" dirty="0">
                <a:latin typeface="Abadi" panose="020B0604020104020204" pitchFamily="34" charset="0"/>
              </a:rPr>
              <a:t>Predicted Label = landing Failed</a:t>
            </a:r>
          </a:p>
          <a:p>
            <a:r>
              <a:rPr lang="en-US" dirty="0">
                <a:latin typeface="Abadi" panose="020B0604020104020204" pitchFamily="34" charset="0"/>
              </a:rPr>
              <a:t>Actual Label = landing Failed</a:t>
            </a:r>
          </a:p>
          <a:p>
            <a:endParaRPr lang="en-US" dirty="0">
              <a:latin typeface="Abadi" panose="020B0604020104020204" pitchFamily="34" charset="0"/>
            </a:endParaRPr>
          </a:p>
          <a:p>
            <a:r>
              <a:rPr lang="en-US" dirty="0">
                <a:latin typeface="Abadi" panose="020B0604020104020204" pitchFamily="34" charset="0"/>
              </a:rPr>
              <a:t>False Positive (2)</a:t>
            </a:r>
          </a:p>
          <a:p>
            <a:r>
              <a:rPr lang="en-US" dirty="0">
                <a:latin typeface="Abadi" panose="020B0604020104020204" pitchFamily="34" charset="0"/>
              </a:rPr>
              <a:t>Predicted Label = landed Successfully</a:t>
            </a:r>
          </a:p>
          <a:p>
            <a:r>
              <a:rPr lang="en-US" dirty="0">
                <a:latin typeface="Abadi" panose="020B0604020104020204" pitchFamily="34" charset="0"/>
              </a:rPr>
              <a:t>Actual Label = landing Failed</a:t>
            </a:r>
          </a:p>
          <a:p>
            <a:endParaRPr lang="en-US" dirty="0">
              <a:latin typeface="Abadi" panose="020B0604020104020204" pitchFamily="34" charset="0"/>
            </a:endParaRPr>
          </a:p>
          <a:p>
            <a:r>
              <a:rPr lang="en-US" dirty="0">
                <a:latin typeface="Abadi" panose="020B0604020104020204" pitchFamily="34" charset="0"/>
              </a:rPr>
              <a:t>True Negative (0)</a:t>
            </a:r>
          </a:p>
          <a:p>
            <a:r>
              <a:rPr lang="en-US" dirty="0">
                <a:latin typeface="Abadi" panose="020B0604020104020204" pitchFamily="34" charset="0"/>
              </a:rPr>
              <a:t>Predicted Label = landing Failed</a:t>
            </a:r>
          </a:p>
          <a:p>
            <a:r>
              <a:rPr lang="en-US" dirty="0">
                <a:latin typeface="Abadi" panose="020B0604020104020204" pitchFamily="34" charset="0"/>
              </a:rPr>
              <a:t>Actual Label = landing Successfully</a:t>
            </a:r>
          </a:p>
          <a:p>
            <a:endParaRPr lang="en-US" dirty="0">
              <a:latin typeface="Abadi" panose="020B0604020104020204" pitchFamily="34" charset="0"/>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dirty="0"/>
          </a:p>
        </p:txBody>
      </p:sp>
      <p:pic>
        <p:nvPicPr>
          <p:cNvPr id="3" name="Content Placeholder 2">
            <a:extLst>
              <a:ext uri="{FF2B5EF4-FFF2-40B4-BE49-F238E27FC236}">
                <a16:creationId xmlns:a16="http://schemas.microsoft.com/office/drawing/2014/main" id="{C1F10065-91DA-A27A-FC04-5D653980EFE9}"/>
              </a:ext>
            </a:extLst>
          </p:cNvPr>
          <p:cNvPicPr>
            <a:picLocks noGrp="1" noChangeAspect="1"/>
          </p:cNvPicPr>
          <p:nvPr>
            <p:ph sz="half" idx="4294967295"/>
          </p:nvPr>
        </p:nvPicPr>
        <p:blipFill>
          <a:blip r:embed="rId3"/>
          <a:stretch>
            <a:fillRect/>
          </a:stretch>
        </p:blipFill>
        <p:spPr>
          <a:xfrm>
            <a:off x="770011" y="2016841"/>
            <a:ext cx="7383389" cy="3685675"/>
          </a:xfrm>
          <a:prstGeom prst="rect">
            <a:avLst/>
          </a:prstGeom>
        </p:spPr>
      </p:pic>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
        <p:nvSpPr>
          <p:cNvPr id="6" name="TextBox 5">
            <a:extLst>
              <a:ext uri="{FF2B5EF4-FFF2-40B4-BE49-F238E27FC236}">
                <a16:creationId xmlns:a16="http://schemas.microsoft.com/office/drawing/2014/main" id="{490E8DD6-9052-9F7C-D662-F58B0AB1BE19}"/>
              </a:ext>
            </a:extLst>
          </p:cNvPr>
          <p:cNvSpPr txBox="1"/>
          <p:nvPr/>
        </p:nvSpPr>
        <p:spPr>
          <a:xfrm>
            <a:off x="8382000" y="1656772"/>
            <a:ext cx="2809875" cy="4247317"/>
          </a:xfrm>
          <a:prstGeom prst="rect">
            <a:avLst/>
          </a:prstGeom>
          <a:noFill/>
        </p:spPr>
        <p:txBody>
          <a:bodyPr wrap="square" rtlCol="0">
            <a:spAutoFit/>
          </a:bodyPr>
          <a:lstStyle/>
          <a:p>
            <a:r>
              <a:rPr lang="en-US" dirty="0">
                <a:latin typeface="Abadi" panose="020B0604020104020204" pitchFamily="34" charset="0"/>
              </a:rPr>
              <a:t>High F1 score suggests that the model is performing well on classification tasks and F1 score varies from 0-1</a:t>
            </a:r>
          </a:p>
          <a:p>
            <a:endParaRPr lang="en-US" dirty="0">
              <a:latin typeface="Abadi" panose="020B0604020104020204" pitchFamily="34" charset="0"/>
            </a:endParaRPr>
          </a:p>
          <a:p>
            <a:r>
              <a:rPr lang="en-US" dirty="0">
                <a:latin typeface="Abadi" panose="020B0604020104020204" pitchFamily="34" charset="0"/>
              </a:rPr>
              <a:t>Low Silhouette Score means that the data is well cluster able and that is the data points lie close to each other in the n-dimensional space. Silhouette score lies between -1 to 1, -1 being the poorest.</a:t>
            </a:r>
            <a:endParaRPr lang="en-IN" dirty="0">
              <a:latin typeface="Abadi" panose="020B0604020104020204" pitchFamily="34" charset="0"/>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All relevant data to be found in Github: </a:t>
            </a:r>
            <a:r>
              <a:rPr lang="en-IN" sz="1600" dirty="0">
                <a:hlinkClick r:id="rId4"/>
              </a:rPr>
              <a:t>Yashasvidasi/DataAnalysisCapstone</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46892"/>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scraped from Wikipedia and spaceX official API using requests and parsed using beautifulSoup</a:t>
            </a:r>
          </a:p>
          <a:p>
            <a:pPr>
              <a:lnSpc>
                <a:spcPct val="120000"/>
              </a:lnSpc>
              <a:spcBef>
                <a:spcPts val="1400"/>
              </a:spcBef>
            </a:pPr>
            <a:r>
              <a:rPr lang="en-US" sz="8800" dirty="0">
                <a:solidFill>
                  <a:schemeClr val="accent3">
                    <a:lumMod val="25000"/>
                  </a:schemeClr>
                </a:solidFill>
                <a:latin typeface="Abadi"/>
              </a:rPr>
              <a:t>Performed data wrangling</a:t>
            </a:r>
          </a:p>
          <a:p>
            <a:pPr lvl="1">
              <a:lnSpc>
                <a:spcPct val="120000"/>
              </a:lnSpc>
              <a:spcBef>
                <a:spcPts val="1400"/>
              </a:spcBef>
            </a:pPr>
            <a:r>
              <a:rPr lang="en-US" sz="7600" dirty="0">
                <a:solidFill>
                  <a:schemeClr val="bg2">
                    <a:lumMod val="50000"/>
                  </a:schemeClr>
                </a:solidFill>
                <a:latin typeface="Abadi"/>
              </a:rPr>
              <a:t>After the API response was cleaned, parsed and converted into a dataframe, the null values in payload mass were replaced by the mean of the overall payload mass</a:t>
            </a:r>
          </a:p>
          <a:p>
            <a:pPr>
              <a:lnSpc>
                <a:spcPct val="120000"/>
              </a:lnSpc>
              <a:spcBef>
                <a:spcPts val="1400"/>
              </a:spcBef>
            </a:pPr>
            <a:r>
              <a:rPr lang="en-US" sz="8800" dirty="0">
                <a:solidFill>
                  <a:schemeClr val="accent3">
                    <a:lumMod val="25000"/>
                  </a:schemeClr>
                </a:solidFill>
                <a:latin typeface="Abadi"/>
              </a:rPr>
              <a:t>Performed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Performed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Performed predictive analysis using classification models</a:t>
            </a:r>
          </a:p>
          <a:p>
            <a:pPr lvl="1">
              <a:lnSpc>
                <a:spcPct val="120000"/>
              </a:lnSpc>
              <a:spcBef>
                <a:spcPts val="1400"/>
              </a:spcBef>
            </a:pPr>
            <a:r>
              <a:rPr lang="en-US" sz="7200" dirty="0">
                <a:solidFill>
                  <a:schemeClr val="bg2">
                    <a:lumMod val="50000"/>
                  </a:schemeClr>
                </a:solidFill>
                <a:latin typeface="Abadi"/>
              </a:rPr>
              <a:t>Comparing Logistic Regression, SVM, Decision Tree, K-nearest neighbour algorithms</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72140" y="1389016"/>
            <a:ext cx="11819859" cy="4351338"/>
          </a:xfrm>
          <a:prstGeom prst="rect">
            <a:avLst/>
          </a:prstGeom>
        </p:spPr>
        <p:txBody>
          <a:bodyPr/>
          <a:lstStyle/>
          <a:p>
            <a:pPr algn="l">
              <a:buNone/>
            </a:pPr>
            <a:r>
              <a:rPr lang="en-US" b="0" i="0" dirty="0">
                <a:effectLst/>
                <a:latin typeface="Abadi" panose="020B0604020104020204" pitchFamily="34" charset="0"/>
              </a:rPr>
              <a:t>The data collection involved two primary methods:</a:t>
            </a:r>
          </a:p>
          <a:p>
            <a:pPr algn="l">
              <a:buNone/>
            </a:pPr>
            <a:endParaRPr lang="en-US" sz="800" b="0" i="0" dirty="0">
              <a:effectLst/>
              <a:latin typeface="Abadi" panose="020B0604020104020204" pitchFamily="34" charset="0"/>
            </a:endParaRPr>
          </a:p>
          <a:p>
            <a:pPr algn="l">
              <a:buFont typeface="+mj-lt"/>
              <a:buAutoNum type="arabicPeriod"/>
            </a:pPr>
            <a:r>
              <a:rPr lang="en-US" b="0" i="0" dirty="0">
                <a:effectLst/>
                <a:latin typeface="Abadi" panose="020B0604020104020204" pitchFamily="34" charset="0"/>
              </a:rPr>
              <a:t>Web Scraping from Wikipedia</a:t>
            </a:r>
          </a:p>
          <a:p>
            <a:pPr marL="742950" lvl="1" indent="-285750" algn="l">
              <a:buFont typeface="+mj-lt"/>
              <a:buAutoNum type="arabicPeriod"/>
            </a:pPr>
            <a:r>
              <a:rPr lang="en-US" b="0" i="0" dirty="0">
                <a:effectLst/>
                <a:latin typeface="Abadi" panose="020B0604020104020204" pitchFamily="34" charset="0"/>
              </a:rPr>
              <a:t>Source: "List of Falcon 9 and Falcon Heavy launches" Wikipedia page</a:t>
            </a:r>
          </a:p>
          <a:p>
            <a:pPr marL="742950" lvl="1" indent="-285750" algn="l">
              <a:buFont typeface="+mj-lt"/>
              <a:buAutoNum type="arabicPeriod"/>
            </a:pPr>
            <a:r>
              <a:rPr lang="en-US" b="0" i="0" dirty="0">
                <a:effectLst/>
                <a:latin typeface="Abadi" panose="020B0604020104020204" pitchFamily="34" charset="0"/>
              </a:rPr>
              <a:t>Tool: BeautifulSoup library in Python</a:t>
            </a:r>
          </a:p>
          <a:p>
            <a:pPr marL="742950" lvl="1" indent="-285750" algn="l">
              <a:buFont typeface="+mj-lt"/>
              <a:buAutoNum type="arabicPeriod"/>
            </a:pPr>
            <a:r>
              <a:rPr lang="en-US" b="0" i="0" dirty="0">
                <a:effectLst/>
                <a:latin typeface="Abadi" panose="020B0604020104020204" pitchFamily="34" charset="0"/>
              </a:rPr>
              <a:t>Data extracted: Launch records including dates, booster versions, payloads, outcomes</a:t>
            </a:r>
            <a:endParaRPr lang="en-US" dirty="0">
              <a:latin typeface="Abadi" panose="020B0604020104020204" pitchFamily="34" charset="0"/>
            </a:endParaRPr>
          </a:p>
          <a:p>
            <a:pPr marL="742950" lvl="1" indent="-285750" algn="l">
              <a:buFont typeface="+mj-lt"/>
              <a:buAutoNum type="arabicPeriod"/>
            </a:pPr>
            <a:r>
              <a:rPr lang="en-IN" sz="1400" b="0" dirty="0">
                <a:solidFill>
                  <a:srgbClr val="CCCCCC"/>
                </a:solidFill>
                <a:effectLst/>
                <a:latin typeface="Abadi" panose="020B0604020104020204" pitchFamily="34" charset="0"/>
                <a:hlinkClick r:id="rId3"/>
              </a:rPr>
              <a:t>https://en.wikipedia.org/wiki/List_of_Falcon_9_and_Falcon_Heavy_launches</a:t>
            </a:r>
            <a:endParaRPr lang="en-IN" sz="1400" b="0" dirty="0">
              <a:solidFill>
                <a:srgbClr val="CCCCCC"/>
              </a:solidFill>
              <a:effectLst/>
              <a:latin typeface="Abadi" panose="020B0604020104020204" pitchFamily="34" charset="0"/>
            </a:endParaRPr>
          </a:p>
          <a:p>
            <a:pPr marL="457200" lvl="1" indent="0" algn="l">
              <a:buNone/>
            </a:pPr>
            <a:endParaRPr lang="en-IN" sz="1400" b="0" dirty="0">
              <a:solidFill>
                <a:srgbClr val="CCCCCC"/>
              </a:solidFill>
              <a:effectLst/>
              <a:latin typeface="Abadi" panose="020B0604020104020204" pitchFamily="34" charset="0"/>
            </a:endParaRPr>
          </a:p>
          <a:p>
            <a:pPr algn="l">
              <a:buFont typeface="+mj-lt"/>
              <a:buAutoNum type="arabicPeriod"/>
            </a:pPr>
            <a:r>
              <a:rPr lang="en-US" b="0" i="0" dirty="0">
                <a:effectLst/>
                <a:latin typeface="Abadi" panose="020B0604020104020204" pitchFamily="34" charset="0"/>
              </a:rPr>
              <a:t>SpaceX API Requests</a:t>
            </a:r>
          </a:p>
          <a:p>
            <a:pPr marL="742950" lvl="1" indent="-285750" algn="l">
              <a:buFont typeface="+mj-lt"/>
              <a:buAutoNum type="arabicPeriod"/>
            </a:pPr>
            <a:r>
              <a:rPr lang="en-US" b="0" i="0" dirty="0">
                <a:effectLst/>
                <a:latin typeface="Abadi" panose="020B0604020104020204" pitchFamily="34" charset="0"/>
              </a:rPr>
              <a:t>Multiple endpoints used to gather detailed information</a:t>
            </a:r>
          </a:p>
          <a:p>
            <a:pPr marL="742950" lvl="1" indent="-285750" algn="l">
              <a:buFont typeface="+mj-lt"/>
              <a:buAutoNum type="arabicPeriod"/>
            </a:pPr>
            <a:r>
              <a:rPr lang="en-US" b="0" i="0" dirty="0">
                <a:effectLst/>
                <a:latin typeface="Abadi" panose="020B0604020104020204" pitchFamily="34" charset="0"/>
              </a:rPr>
              <a:t>Collected data about rockets, payloads, launchpads, and cores</a:t>
            </a:r>
          </a:p>
          <a:p>
            <a:pPr marL="742950" lvl="1" indent="-285750" algn="l">
              <a:buFont typeface="+mj-lt"/>
              <a:buAutoNum type="arabicPeriod"/>
            </a:pPr>
            <a:r>
              <a:rPr lang="en-US" b="0" i="0" dirty="0">
                <a:effectLst/>
                <a:latin typeface="Abadi" panose="020B0604020104020204" pitchFamily="34" charset="0"/>
              </a:rPr>
              <a:t>Enriched dataset with technical specifications and outcomes</a:t>
            </a:r>
          </a:p>
          <a:p>
            <a:pPr marL="742950" lvl="1" indent="-285750">
              <a:buFont typeface="+mj-lt"/>
              <a:buAutoNum type="arabicPeriod"/>
            </a:pPr>
            <a:r>
              <a:rPr lang="en-IN" sz="1400" b="0" dirty="0">
                <a:solidFill>
                  <a:srgbClr val="CCCCCC"/>
                </a:solidFill>
                <a:effectLst/>
                <a:latin typeface="Abadi" panose="020B0604020104020204" pitchFamily="34" charset="0"/>
                <a:hlinkClick r:id="rId4"/>
              </a:rPr>
              <a:t>https://api.spacexdata.com/v4/cores/</a:t>
            </a:r>
            <a:endParaRPr lang="en-US" sz="1800" dirty="0">
              <a:solidFill>
                <a:schemeClr val="bg2">
                  <a:lumMod val="50000"/>
                </a:schemeClr>
              </a:solidFill>
              <a:latin typeface="Abadi" panose="020B0604020104020204" pitchFamily="34" charset="0"/>
            </a:endParaRPr>
          </a:p>
          <a:p>
            <a:pPr marL="742950" lvl="1" indent="-285750" algn="l">
              <a:buFont typeface="+mj-lt"/>
              <a:buAutoNum type="arabicPeriod"/>
            </a:pPr>
            <a:endParaRPr lang="en-US" b="0" i="0" dirty="0">
              <a:effectLst/>
              <a:latin typeface="Abadi" panose="020B0604020104020204" pitchFamily="34" charset="0"/>
            </a:endParaRPr>
          </a:p>
          <a:p>
            <a:pPr marL="0" indent="0">
              <a:buNone/>
            </a:pPr>
            <a:endParaRPr lang="en-US" dirty="0">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pic>
        <p:nvPicPr>
          <p:cNvPr id="8" name="Content Placeholder 7">
            <a:extLst>
              <a:ext uri="{FF2B5EF4-FFF2-40B4-BE49-F238E27FC236}">
                <a16:creationId xmlns:a16="http://schemas.microsoft.com/office/drawing/2014/main" id="{3FC58274-39B4-9F0B-FC47-23BAAA60E403}"/>
              </a:ext>
            </a:extLst>
          </p:cNvPr>
          <p:cNvPicPr>
            <a:picLocks noGrp="1" noChangeAspect="1"/>
          </p:cNvPicPr>
          <p:nvPr>
            <p:ph idx="4294967295"/>
          </p:nvPr>
        </p:nvPicPr>
        <p:blipFill>
          <a:blip r:embed="rId3"/>
          <a:stretch>
            <a:fillRect/>
          </a:stretch>
        </p:blipFill>
        <p:spPr>
          <a:xfrm>
            <a:off x="5910262" y="1792288"/>
            <a:ext cx="5461000" cy="4206875"/>
          </a:xfrm>
          <a:prstGeom prst="rect">
            <a:avLst/>
          </a:prstGeom>
          <a:ln>
            <a:solidFill>
              <a:srgbClr val="0B49CB"/>
            </a:solidFill>
            <a:prstDash val="dash"/>
          </a:ln>
        </p:spPr>
      </p:pic>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899578" cy="4225925"/>
          </a:xfrm>
          <a:prstGeom prst="rect">
            <a:avLst/>
          </a:prstGeom>
        </p:spPr>
        <p:txBody>
          <a:bodyPr vert="horz" lIns="91440" tIns="45720" rIns="91440" bIns="45720" rtlCol="0" anchor="t">
            <a:normAutofit lnSpcReduction="10000"/>
          </a:bodyPr>
          <a:lstStyle/>
          <a:p>
            <a:pPr marL="0" indent="0" algn="l">
              <a:buNone/>
            </a:pPr>
            <a:r>
              <a:rPr lang="en-IN" sz="2600" b="0" i="0" dirty="0">
                <a:effectLst/>
                <a:latin typeface="Abadi" panose="020B0604020104020204" pitchFamily="34" charset="0"/>
              </a:rPr>
              <a:t>SpaceX API</a:t>
            </a:r>
          </a:p>
          <a:p>
            <a:pPr algn="l">
              <a:buFont typeface="Arial" panose="020B0604020202020204" pitchFamily="34" charset="0"/>
              <a:buChar char="•"/>
            </a:pPr>
            <a:r>
              <a:rPr lang="en-IN" sz="1800" b="0" i="0" dirty="0">
                <a:effectLst/>
                <a:latin typeface="Abadi" panose="020B0604020104020204" pitchFamily="34" charset="0"/>
              </a:rPr>
              <a:t>Initial request to SpaceX API's past launches endpoint</a:t>
            </a:r>
          </a:p>
          <a:p>
            <a:pPr algn="l">
              <a:buFont typeface="Arial" panose="020B0604020202020204" pitchFamily="34" charset="0"/>
              <a:buChar char="•"/>
            </a:pPr>
            <a:r>
              <a:rPr lang="en-IN" sz="1800" b="0" i="0" dirty="0">
                <a:effectLst/>
                <a:latin typeface="Abadi" panose="020B0604020104020204" pitchFamily="34" charset="0"/>
              </a:rPr>
              <a:t>JSON data normalized into pandas Data Frame</a:t>
            </a:r>
          </a:p>
          <a:p>
            <a:pPr algn="l">
              <a:buFont typeface="Arial" panose="020B0604020202020204" pitchFamily="34" charset="0"/>
              <a:buChar char="•"/>
            </a:pPr>
            <a:r>
              <a:rPr lang="en-IN" sz="1800" b="0" i="0" dirty="0">
                <a:effectLst/>
                <a:latin typeface="Abadi" panose="020B0604020104020204" pitchFamily="34" charset="0"/>
              </a:rPr>
              <a:t>Core information filtered to focus on relevant data points</a:t>
            </a:r>
          </a:p>
          <a:p>
            <a:pPr algn="l">
              <a:buFont typeface="Arial" panose="020B0604020202020204" pitchFamily="34" charset="0"/>
              <a:buChar char="•"/>
            </a:pPr>
            <a:r>
              <a:rPr lang="en-IN" sz="1800" b="0" i="0" dirty="0">
                <a:effectLst/>
                <a:latin typeface="Abadi" panose="020B0604020104020204" pitchFamily="34" charset="0"/>
              </a:rPr>
              <a:t>Additional API requests for detailed information about:</a:t>
            </a:r>
          </a:p>
          <a:p>
            <a:pPr marL="0" indent="0" algn="l">
              <a:buNone/>
            </a:pPr>
            <a:endParaRPr lang="en-IN" sz="300" b="0" i="0" dirty="0">
              <a:effectLst/>
              <a:latin typeface="Abadi" panose="020B0604020104020204" pitchFamily="34" charset="0"/>
            </a:endParaRPr>
          </a:p>
          <a:p>
            <a:pPr marL="742950" lvl="1" indent="-285750" algn="l">
              <a:buFont typeface="Arial" panose="020B0604020202020204" pitchFamily="34" charset="0"/>
              <a:buChar char="•"/>
            </a:pPr>
            <a:r>
              <a:rPr lang="en-IN" sz="1600" b="0" i="0" dirty="0">
                <a:effectLst/>
                <a:latin typeface="Abadi" panose="020B0604020104020204" pitchFamily="34" charset="0"/>
              </a:rPr>
              <a:t>Booster specifications</a:t>
            </a:r>
          </a:p>
          <a:p>
            <a:pPr marL="742950" lvl="1" indent="-285750" algn="l">
              <a:buFont typeface="Arial" panose="020B0604020202020204" pitchFamily="34" charset="0"/>
              <a:buChar char="•"/>
            </a:pPr>
            <a:r>
              <a:rPr lang="en-IN" sz="1600" b="0" i="0" dirty="0">
                <a:effectLst/>
                <a:latin typeface="Abadi" panose="020B0604020104020204" pitchFamily="34" charset="0"/>
              </a:rPr>
              <a:t>Launch site coordinates</a:t>
            </a:r>
          </a:p>
          <a:p>
            <a:pPr marL="742950" lvl="1" indent="-285750" algn="l">
              <a:buFont typeface="Arial" panose="020B0604020202020204" pitchFamily="34" charset="0"/>
              <a:buChar char="•"/>
            </a:pPr>
            <a:r>
              <a:rPr lang="en-IN" sz="1600" b="0" i="0" dirty="0">
                <a:effectLst/>
                <a:latin typeface="Abadi" panose="020B0604020104020204" pitchFamily="34" charset="0"/>
              </a:rPr>
              <a:t>Payload mass and orbit</a:t>
            </a:r>
          </a:p>
          <a:p>
            <a:pPr marL="742950" lvl="1" indent="-285750" algn="l">
              <a:buFont typeface="Arial" panose="020B0604020202020204" pitchFamily="34" charset="0"/>
              <a:buChar char="•"/>
            </a:pPr>
            <a:r>
              <a:rPr lang="en-IN" sz="1600" b="0" i="0" dirty="0">
                <a:effectLst/>
                <a:latin typeface="Abadi" panose="020B0604020104020204" pitchFamily="34" charset="0"/>
              </a:rPr>
              <a:t>Core landing details</a:t>
            </a:r>
          </a:p>
          <a:p>
            <a:endParaRPr lang="en-US" dirty="0">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TextBox 1">
            <a:extLst>
              <a:ext uri="{FF2B5EF4-FFF2-40B4-BE49-F238E27FC236}">
                <a16:creationId xmlns:a16="http://schemas.microsoft.com/office/drawing/2014/main" id="{D835B2CC-09C6-EA2B-5B2D-5FFB92761CB8}"/>
              </a:ext>
            </a:extLst>
          </p:cNvPr>
          <p:cNvSpPr txBox="1"/>
          <p:nvPr/>
        </p:nvSpPr>
        <p:spPr>
          <a:xfrm>
            <a:off x="0" y="6311968"/>
            <a:ext cx="12192000" cy="646331"/>
          </a:xfrm>
          <a:prstGeom prst="rect">
            <a:avLst/>
          </a:prstGeom>
          <a:noFill/>
        </p:spPr>
        <p:txBody>
          <a:bodyPr wrap="square" rtlCol="0">
            <a:spAutoFit/>
          </a:bodyPr>
          <a:lstStyle/>
          <a:p>
            <a:r>
              <a:rPr lang="en-US" dirty="0"/>
              <a:t>Github link: </a:t>
            </a:r>
            <a:r>
              <a:rPr lang="en-IN" dirty="0">
                <a:hlinkClick r:id="rId4"/>
              </a:rPr>
              <a:t>DataAnalysisCapstone/jupyter-labs-spacex-data-collection-api.ipynb at main · Yashasvidasi/DataAnalysisCapstone</a:t>
            </a:r>
            <a:endParaRPr lang="en-IN" dirty="0"/>
          </a:p>
          <a:p>
            <a:endParaRPr lang="en-IN"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755376" cy="4374662"/>
          </a:xfrm>
          <a:prstGeom prst="rect">
            <a:avLst/>
          </a:prstGeom>
        </p:spPr>
        <p:txBody>
          <a:bodyPr lIns="91440" tIns="45720" rIns="91440" bIns="45720" anchor="t">
            <a:noAutofit/>
          </a:bodyPr>
          <a:lstStyle/>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Wikipedia Web Scraping</a:t>
            </a:r>
          </a:p>
          <a:p>
            <a:pPr>
              <a:lnSpc>
                <a:spcPct val="100000"/>
              </a:lnSpc>
              <a:spcBef>
                <a:spcPts val="1400"/>
              </a:spcBef>
            </a:pPr>
            <a:r>
              <a:rPr lang="en-US" sz="1800" dirty="0">
                <a:solidFill>
                  <a:schemeClr val="accent3">
                    <a:lumMod val="25000"/>
                  </a:schemeClr>
                </a:solidFill>
                <a:latin typeface="Abadi" panose="020B0604020104020204" pitchFamily="34" charset="0"/>
              </a:rPr>
              <a:t>HTTP GET request to Wikipedia page snapshot</a:t>
            </a:r>
          </a:p>
          <a:p>
            <a:pPr>
              <a:lnSpc>
                <a:spcPct val="100000"/>
              </a:lnSpc>
              <a:spcBef>
                <a:spcPts val="1400"/>
              </a:spcBef>
            </a:pPr>
            <a:r>
              <a:rPr lang="en-US" sz="1800" dirty="0">
                <a:solidFill>
                  <a:schemeClr val="accent3">
                    <a:lumMod val="25000"/>
                  </a:schemeClr>
                </a:solidFill>
                <a:latin typeface="Abadi" panose="020B0604020104020204" pitchFamily="34" charset="0"/>
              </a:rPr>
              <a:t>BeautifulSoup used to parse HTML content</a:t>
            </a:r>
          </a:p>
          <a:p>
            <a:pPr>
              <a:lnSpc>
                <a:spcPct val="100000"/>
              </a:lnSpc>
              <a:spcBef>
                <a:spcPts val="1400"/>
              </a:spcBef>
            </a:pPr>
            <a:r>
              <a:rPr lang="en-US" sz="1800" dirty="0">
                <a:solidFill>
                  <a:schemeClr val="accent3">
                    <a:lumMod val="25000"/>
                  </a:schemeClr>
                </a:solidFill>
                <a:latin typeface="Abadi" panose="020B0604020104020204" pitchFamily="34" charset="0"/>
              </a:rPr>
              <a:t>Helper functions created to extract specific data points from table cells</a:t>
            </a:r>
          </a:p>
          <a:p>
            <a:pPr>
              <a:lnSpc>
                <a:spcPct val="100000"/>
              </a:lnSpc>
              <a:spcBef>
                <a:spcPts val="1400"/>
              </a:spcBef>
            </a:pPr>
            <a:r>
              <a:rPr lang="en-US" sz="1800" dirty="0">
                <a:solidFill>
                  <a:schemeClr val="accent3">
                    <a:lumMod val="25000"/>
                  </a:schemeClr>
                </a:solidFill>
                <a:latin typeface="Abadi" panose="020B0604020104020204" pitchFamily="34" charset="0"/>
              </a:rPr>
              <a:t>Extraction of flight numbers, dates, booster versions, and landing outcomes</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p:txBody>
      </p:sp>
      <p:pic>
        <p:nvPicPr>
          <p:cNvPr id="9" name="Picture 8">
            <a:extLst>
              <a:ext uri="{FF2B5EF4-FFF2-40B4-BE49-F238E27FC236}">
                <a16:creationId xmlns:a16="http://schemas.microsoft.com/office/drawing/2014/main" id="{D388B0AA-BA9B-B7F7-D4A6-537C35FAD432}"/>
              </a:ext>
            </a:extLst>
          </p:cNvPr>
          <p:cNvPicPr>
            <a:picLocks noChangeAspect="1"/>
          </p:cNvPicPr>
          <p:nvPr/>
        </p:nvPicPr>
        <p:blipFill>
          <a:blip r:embed="rId3"/>
          <a:stretch>
            <a:fillRect/>
          </a:stretch>
        </p:blipFill>
        <p:spPr>
          <a:xfrm>
            <a:off x="5910261" y="1792288"/>
            <a:ext cx="5461001" cy="4196038"/>
          </a:xfrm>
          <a:prstGeom prst="rect">
            <a:avLst/>
          </a:prstGeom>
        </p:spPr>
      </p:pic>
      <p:sp>
        <p:nvSpPr>
          <p:cNvPr id="5" name="TextBox 4">
            <a:extLst>
              <a:ext uri="{FF2B5EF4-FFF2-40B4-BE49-F238E27FC236}">
                <a16:creationId xmlns:a16="http://schemas.microsoft.com/office/drawing/2014/main" id="{AFB80A1E-1C70-000E-D86C-6308C781FE28}"/>
              </a:ext>
            </a:extLst>
          </p:cNvPr>
          <p:cNvSpPr txBox="1"/>
          <p:nvPr/>
        </p:nvSpPr>
        <p:spPr>
          <a:xfrm>
            <a:off x="0" y="6247236"/>
            <a:ext cx="12192000" cy="646331"/>
          </a:xfrm>
          <a:prstGeom prst="rect">
            <a:avLst/>
          </a:prstGeom>
          <a:noFill/>
        </p:spPr>
        <p:txBody>
          <a:bodyPr wrap="square" rtlCol="0">
            <a:spAutoFit/>
          </a:bodyPr>
          <a:lstStyle/>
          <a:p>
            <a:r>
              <a:rPr lang="en-US" dirty="0"/>
              <a:t>Github link: </a:t>
            </a:r>
            <a:r>
              <a:rPr lang="en-US" dirty="0">
                <a:hlinkClick r:id="rId4"/>
              </a:rPr>
              <a:t>DataAnalysisCapstone/jupyter-labs-webscraping.ipynb at main · Yashasvidasi/DataAnalysisCapstone</a:t>
            </a:r>
            <a:endParaRPr lang="en-US" dirty="0"/>
          </a:p>
          <a:p>
            <a:endParaRPr lang="en-IN"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687</TotalTime>
  <Words>3296</Words>
  <Application>Microsoft Office PowerPoint</Application>
  <PresentationFormat>Widescreen</PresentationFormat>
  <Paragraphs>295</Paragraphs>
  <Slides>47</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Yash Das</cp:lastModifiedBy>
  <cp:revision>205</cp:revision>
  <dcterms:created xsi:type="dcterms:W3CDTF">2021-04-29T18:58:34Z</dcterms:created>
  <dcterms:modified xsi:type="dcterms:W3CDTF">2025-03-30T09:20:51Z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